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95" r:id="rId3"/>
    <p:sldId id="307" r:id="rId4"/>
    <p:sldId id="296" r:id="rId5"/>
    <p:sldId id="306" r:id="rId6"/>
    <p:sldId id="300" r:id="rId7"/>
    <p:sldId id="301" r:id="rId8"/>
    <p:sldId id="308" r:id="rId9"/>
    <p:sldId id="302" r:id="rId10"/>
    <p:sldId id="303" r:id="rId11"/>
    <p:sldId id="328" r:id="rId12"/>
    <p:sldId id="321" r:id="rId13"/>
    <p:sldId id="322" r:id="rId14"/>
    <p:sldId id="326" r:id="rId15"/>
    <p:sldId id="327" r:id="rId16"/>
  </p:sldIdLst>
  <p:sldSz cx="12192000" cy="6858000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147" autoAdjust="0"/>
  </p:normalViewPr>
  <p:slideViewPr>
    <p:cSldViewPr snapToGrid="0">
      <p:cViewPr varScale="1">
        <p:scale>
          <a:sx n="87" d="100"/>
          <a:sy n="87" d="100"/>
        </p:scale>
        <p:origin x="14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326C5C-53D4-43F8-B41E-2ABCAE9585D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B8F17E95-52F4-447E-9F55-3D9D3B0174BF}">
      <dgm:prSet phldrT="[Tekst]"/>
      <dgm:spPr/>
      <dgm:t>
        <a:bodyPr/>
        <a:lstStyle/>
        <a:p>
          <a:r>
            <a:rPr lang="nb-NO" dirty="0"/>
            <a:t>Datasamling</a:t>
          </a:r>
        </a:p>
      </dgm:t>
    </dgm:pt>
    <dgm:pt modelId="{F2350FCB-6829-448A-8262-24FF37A55165}" type="parTrans" cxnId="{EDD927DA-D779-4B82-AF19-C20F36D300F7}">
      <dgm:prSet/>
      <dgm:spPr/>
      <dgm:t>
        <a:bodyPr/>
        <a:lstStyle/>
        <a:p>
          <a:endParaRPr lang="nb-NO"/>
        </a:p>
      </dgm:t>
    </dgm:pt>
    <dgm:pt modelId="{EC2D1CFF-C46D-48A9-8695-C0B6AD806680}" type="sibTrans" cxnId="{EDD927DA-D779-4B82-AF19-C20F36D300F7}">
      <dgm:prSet/>
      <dgm:spPr/>
      <dgm:t>
        <a:bodyPr/>
        <a:lstStyle/>
        <a:p>
          <a:endParaRPr lang="nb-NO"/>
        </a:p>
      </dgm:t>
    </dgm:pt>
    <dgm:pt modelId="{4BFB6ABF-8E04-4EFF-A1A0-A2F3D24B136D}">
      <dgm:prSet phldrT="[Tekst]"/>
      <dgm:spPr>
        <a:solidFill>
          <a:schemeClr val="tx2"/>
        </a:solidFill>
      </dgm:spPr>
      <dgm:t>
        <a:bodyPr/>
        <a:lstStyle/>
        <a:p>
          <a:r>
            <a:rPr lang="nb-NO" dirty="0"/>
            <a:t>Identifisering av behov</a:t>
          </a:r>
        </a:p>
      </dgm:t>
    </dgm:pt>
    <dgm:pt modelId="{2EC114F7-F140-46B2-A7C4-59C738E992AA}" type="parTrans" cxnId="{CB22A558-B2A7-4B64-AAFD-C0C18A2F5F68}">
      <dgm:prSet/>
      <dgm:spPr/>
      <dgm:t>
        <a:bodyPr/>
        <a:lstStyle/>
        <a:p>
          <a:endParaRPr lang="nb-NO"/>
        </a:p>
      </dgm:t>
    </dgm:pt>
    <dgm:pt modelId="{5B73E760-4748-4416-93B2-92240EE85EB6}" type="sibTrans" cxnId="{CB22A558-B2A7-4B64-AAFD-C0C18A2F5F68}">
      <dgm:prSet/>
      <dgm:spPr/>
      <dgm:t>
        <a:bodyPr/>
        <a:lstStyle/>
        <a:p>
          <a:endParaRPr lang="nb-NO"/>
        </a:p>
      </dgm:t>
    </dgm:pt>
    <dgm:pt modelId="{08C74D40-020A-4D07-B23C-7B8030367B6F}">
      <dgm:prSet phldrT="[Tekst]"/>
      <dgm:spPr>
        <a:solidFill>
          <a:schemeClr val="tx2"/>
        </a:solidFill>
      </dgm:spPr>
      <dgm:t>
        <a:bodyPr/>
        <a:lstStyle/>
        <a:p>
          <a:r>
            <a:rPr lang="nb-NO" dirty="0"/>
            <a:t>Mål</a:t>
          </a:r>
        </a:p>
      </dgm:t>
    </dgm:pt>
    <dgm:pt modelId="{DF0F0CB2-716C-4839-A53B-D9DF0E3A1554}" type="parTrans" cxnId="{0607CD07-D25A-4B27-B4F7-E200081697B3}">
      <dgm:prSet/>
      <dgm:spPr/>
      <dgm:t>
        <a:bodyPr/>
        <a:lstStyle/>
        <a:p>
          <a:endParaRPr lang="nb-NO"/>
        </a:p>
      </dgm:t>
    </dgm:pt>
    <dgm:pt modelId="{C95CF249-6F4B-430B-8612-5DE5502D20D8}" type="sibTrans" cxnId="{0607CD07-D25A-4B27-B4F7-E200081697B3}">
      <dgm:prSet/>
      <dgm:spPr/>
      <dgm:t>
        <a:bodyPr/>
        <a:lstStyle/>
        <a:p>
          <a:endParaRPr lang="nb-NO"/>
        </a:p>
      </dgm:t>
    </dgm:pt>
    <dgm:pt modelId="{0BBC7027-8790-4CCF-83AA-D764C8A56D59}">
      <dgm:prSet phldrT="[Tekst]"/>
      <dgm:spPr>
        <a:solidFill>
          <a:schemeClr val="tx2"/>
        </a:solidFill>
      </dgm:spPr>
      <dgm:t>
        <a:bodyPr/>
        <a:lstStyle/>
        <a:p>
          <a:r>
            <a:rPr lang="nb-NO" dirty="0"/>
            <a:t>Tiltak </a:t>
          </a:r>
        </a:p>
      </dgm:t>
    </dgm:pt>
    <dgm:pt modelId="{E146A67B-5BD9-4447-BA20-1B23DC09180E}" type="parTrans" cxnId="{59354FEF-5D20-42C7-AD08-1AE7019E71DA}">
      <dgm:prSet/>
      <dgm:spPr/>
      <dgm:t>
        <a:bodyPr/>
        <a:lstStyle/>
        <a:p>
          <a:endParaRPr lang="nb-NO"/>
        </a:p>
      </dgm:t>
    </dgm:pt>
    <dgm:pt modelId="{39FD949D-4472-49A3-894B-84B7F949A047}" type="sibTrans" cxnId="{59354FEF-5D20-42C7-AD08-1AE7019E71DA}">
      <dgm:prSet/>
      <dgm:spPr/>
      <dgm:t>
        <a:bodyPr/>
        <a:lstStyle/>
        <a:p>
          <a:endParaRPr lang="nb-NO"/>
        </a:p>
      </dgm:t>
    </dgm:pt>
    <dgm:pt modelId="{9BE85441-1D4C-41AE-AF28-916E1EC1396B}">
      <dgm:prSet phldrT="[Tekst]"/>
      <dgm:spPr>
        <a:solidFill>
          <a:srgbClr val="FF0000"/>
        </a:solidFill>
      </dgm:spPr>
      <dgm:t>
        <a:bodyPr/>
        <a:lstStyle/>
        <a:p>
          <a:r>
            <a:rPr lang="nb-NO" dirty="0"/>
            <a:t>Evaluering</a:t>
          </a:r>
        </a:p>
      </dgm:t>
    </dgm:pt>
    <dgm:pt modelId="{33BF68B2-7B43-45DD-A9D3-1F8B1710C900}" type="parTrans" cxnId="{9477D5E2-9151-4465-B339-D3B3E03369F6}">
      <dgm:prSet/>
      <dgm:spPr/>
      <dgm:t>
        <a:bodyPr/>
        <a:lstStyle/>
        <a:p>
          <a:endParaRPr lang="nb-NO"/>
        </a:p>
      </dgm:t>
    </dgm:pt>
    <dgm:pt modelId="{FD21B72D-8D5C-4645-834C-BAC91F8A3FF3}" type="sibTrans" cxnId="{9477D5E2-9151-4465-B339-D3B3E03369F6}">
      <dgm:prSet/>
      <dgm:spPr/>
      <dgm:t>
        <a:bodyPr/>
        <a:lstStyle/>
        <a:p>
          <a:endParaRPr lang="nb-NO"/>
        </a:p>
      </dgm:t>
    </dgm:pt>
    <dgm:pt modelId="{A53D82A3-E64C-439F-803F-F57131B7AAD7}" type="pres">
      <dgm:prSet presAssocID="{EB326C5C-53D4-43F8-B41E-2ABCAE9585D7}" presName="cycle" presStyleCnt="0">
        <dgm:presLayoutVars>
          <dgm:dir/>
          <dgm:resizeHandles val="exact"/>
        </dgm:presLayoutVars>
      </dgm:prSet>
      <dgm:spPr/>
    </dgm:pt>
    <dgm:pt modelId="{BC2638C1-06D6-4044-8307-5F7CDEB05C8E}" type="pres">
      <dgm:prSet presAssocID="{B8F17E95-52F4-447E-9F55-3D9D3B0174BF}" presName="node" presStyleLbl="node1" presStyleIdx="0" presStyleCnt="5">
        <dgm:presLayoutVars>
          <dgm:bulletEnabled val="1"/>
        </dgm:presLayoutVars>
      </dgm:prSet>
      <dgm:spPr/>
    </dgm:pt>
    <dgm:pt modelId="{553B4A59-4A14-47CA-8A84-658BB4A67DB8}" type="pres">
      <dgm:prSet presAssocID="{B8F17E95-52F4-447E-9F55-3D9D3B0174BF}" presName="spNode" presStyleCnt="0"/>
      <dgm:spPr/>
    </dgm:pt>
    <dgm:pt modelId="{1025014E-298C-49AC-9451-D2BFDC1BD27D}" type="pres">
      <dgm:prSet presAssocID="{EC2D1CFF-C46D-48A9-8695-C0B6AD806680}" presName="sibTrans" presStyleLbl="sibTrans1D1" presStyleIdx="0" presStyleCnt="5"/>
      <dgm:spPr/>
    </dgm:pt>
    <dgm:pt modelId="{DB0E6C77-7BBE-4C69-BCFE-E96A8F6C07E4}" type="pres">
      <dgm:prSet presAssocID="{4BFB6ABF-8E04-4EFF-A1A0-A2F3D24B136D}" presName="node" presStyleLbl="node1" presStyleIdx="1" presStyleCnt="5">
        <dgm:presLayoutVars>
          <dgm:bulletEnabled val="1"/>
        </dgm:presLayoutVars>
      </dgm:prSet>
      <dgm:spPr/>
    </dgm:pt>
    <dgm:pt modelId="{93865F6E-A7AD-4518-84F0-74748F7C2490}" type="pres">
      <dgm:prSet presAssocID="{4BFB6ABF-8E04-4EFF-A1A0-A2F3D24B136D}" presName="spNode" presStyleCnt="0"/>
      <dgm:spPr/>
    </dgm:pt>
    <dgm:pt modelId="{C8D62B10-3EFC-4366-8728-0FB89D33E50C}" type="pres">
      <dgm:prSet presAssocID="{5B73E760-4748-4416-93B2-92240EE85EB6}" presName="sibTrans" presStyleLbl="sibTrans1D1" presStyleIdx="1" presStyleCnt="5"/>
      <dgm:spPr/>
    </dgm:pt>
    <dgm:pt modelId="{F3AC3411-8AE4-4B41-B6C4-92CA88907914}" type="pres">
      <dgm:prSet presAssocID="{08C74D40-020A-4D07-B23C-7B8030367B6F}" presName="node" presStyleLbl="node1" presStyleIdx="2" presStyleCnt="5">
        <dgm:presLayoutVars>
          <dgm:bulletEnabled val="1"/>
        </dgm:presLayoutVars>
      </dgm:prSet>
      <dgm:spPr/>
    </dgm:pt>
    <dgm:pt modelId="{D99BD594-9C4E-4E99-9F5C-B1492840C942}" type="pres">
      <dgm:prSet presAssocID="{08C74D40-020A-4D07-B23C-7B8030367B6F}" presName="spNode" presStyleCnt="0"/>
      <dgm:spPr/>
    </dgm:pt>
    <dgm:pt modelId="{1B714E46-53B4-4A07-BFA8-E8625990B3FB}" type="pres">
      <dgm:prSet presAssocID="{C95CF249-6F4B-430B-8612-5DE5502D20D8}" presName="sibTrans" presStyleLbl="sibTrans1D1" presStyleIdx="2" presStyleCnt="5"/>
      <dgm:spPr/>
    </dgm:pt>
    <dgm:pt modelId="{BAC3D42A-1BC6-4F37-827F-6591EFC087E6}" type="pres">
      <dgm:prSet presAssocID="{0BBC7027-8790-4CCF-83AA-D764C8A56D59}" presName="node" presStyleLbl="node1" presStyleIdx="3" presStyleCnt="5">
        <dgm:presLayoutVars>
          <dgm:bulletEnabled val="1"/>
        </dgm:presLayoutVars>
      </dgm:prSet>
      <dgm:spPr/>
    </dgm:pt>
    <dgm:pt modelId="{3D9D79C7-727C-4D32-A7B7-C62B8D79C316}" type="pres">
      <dgm:prSet presAssocID="{0BBC7027-8790-4CCF-83AA-D764C8A56D59}" presName="spNode" presStyleCnt="0"/>
      <dgm:spPr/>
    </dgm:pt>
    <dgm:pt modelId="{442F6A9D-4C36-4719-A921-0BD5A533B90C}" type="pres">
      <dgm:prSet presAssocID="{39FD949D-4472-49A3-894B-84B7F949A047}" presName="sibTrans" presStyleLbl="sibTrans1D1" presStyleIdx="3" presStyleCnt="5"/>
      <dgm:spPr/>
    </dgm:pt>
    <dgm:pt modelId="{DB4A5AC6-5A9F-48F1-A708-428FB6F73F9E}" type="pres">
      <dgm:prSet presAssocID="{9BE85441-1D4C-41AE-AF28-916E1EC1396B}" presName="node" presStyleLbl="node1" presStyleIdx="4" presStyleCnt="5">
        <dgm:presLayoutVars>
          <dgm:bulletEnabled val="1"/>
        </dgm:presLayoutVars>
      </dgm:prSet>
      <dgm:spPr/>
    </dgm:pt>
    <dgm:pt modelId="{ED7CF2B8-8D1B-412C-BED1-F12C0485A3FA}" type="pres">
      <dgm:prSet presAssocID="{9BE85441-1D4C-41AE-AF28-916E1EC1396B}" presName="spNode" presStyleCnt="0"/>
      <dgm:spPr/>
    </dgm:pt>
    <dgm:pt modelId="{1CD904DB-36AD-4490-A036-78C85B18EC1A}" type="pres">
      <dgm:prSet presAssocID="{FD21B72D-8D5C-4645-834C-BAC91F8A3FF3}" presName="sibTrans" presStyleLbl="sibTrans1D1" presStyleIdx="4" presStyleCnt="5"/>
      <dgm:spPr/>
    </dgm:pt>
  </dgm:ptLst>
  <dgm:cxnLst>
    <dgm:cxn modelId="{4D17D302-2546-42F1-A475-2B77ED9F3044}" type="presOf" srcId="{08C74D40-020A-4D07-B23C-7B8030367B6F}" destId="{F3AC3411-8AE4-4B41-B6C4-92CA88907914}" srcOrd="0" destOrd="0" presId="urn:microsoft.com/office/officeart/2005/8/layout/cycle5"/>
    <dgm:cxn modelId="{3C938704-6EAE-40ED-8F95-91DDDFD16344}" type="presOf" srcId="{B8F17E95-52F4-447E-9F55-3D9D3B0174BF}" destId="{BC2638C1-06D6-4044-8307-5F7CDEB05C8E}" srcOrd="0" destOrd="0" presId="urn:microsoft.com/office/officeart/2005/8/layout/cycle5"/>
    <dgm:cxn modelId="{0607CD07-D25A-4B27-B4F7-E200081697B3}" srcId="{EB326C5C-53D4-43F8-B41E-2ABCAE9585D7}" destId="{08C74D40-020A-4D07-B23C-7B8030367B6F}" srcOrd="2" destOrd="0" parTransId="{DF0F0CB2-716C-4839-A53B-D9DF0E3A1554}" sibTransId="{C95CF249-6F4B-430B-8612-5DE5502D20D8}"/>
    <dgm:cxn modelId="{DA8DDE28-186C-47F5-9A31-B38FE7106875}" type="presOf" srcId="{0BBC7027-8790-4CCF-83AA-D764C8A56D59}" destId="{BAC3D42A-1BC6-4F37-827F-6591EFC087E6}" srcOrd="0" destOrd="0" presId="urn:microsoft.com/office/officeart/2005/8/layout/cycle5"/>
    <dgm:cxn modelId="{2AF9F728-6AD2-4022-996D-2C77329ABE85}" type="presOf" srcId="{5B73E760-4748-4416-93B2-92240EE85EB6}" destId="{C8D62B10-3EFC-4366-8728-0FB89D33E50C}" srcOrd="0" destOrd="0" presId="urn:microsoft.com/office/officeart/2005/8/layout/cycle5"/>
    <dgm:cxn modelId="{39520933-1F2C-4329-8092-4ADE94462A83}" type="presOf" srcId="{C95CF249-6F4B-430B-8612-5DE5502D20D8}" destId="{1B714E46-53B4-4A07-BFA8-E8625990B3FB}" srcOrd="0" destOrd="0" presId="urn:microsoft.com/office/officeart/2005/8/layout/cycle5"/>
    <dgm:cxn modelId="{ED6E4D5B-726D-45AF-8DAF-897B3DCF1A77}" type="presOf" srcId="{9BE85441-1D4C-41AE-AF28-916E1EC1396B}" destId="{DB4A5AC6-5A9F-48F1-A708-428FB6F73F9E}" srcOrd="0" destOrd="0" presId="urn:microsoft.com/office/officeart/2005/8/layout/cycle5"/>
    <dgm:cxn modelId="{CB22A558-B2A7-4B64-AAFD-C0C18A2F5F68}" srcId="{EB326C5C-53D4-43F8-B41E-2ABCAE9585D7}" destId="{4BFB6ABF-8E04-4EFF-A1A0-A2F3D24B136D}" srcOrd="1" destOrd="0" parTransId="{2EC114F7-F140-46B2-A7C4-59C738E992AA}" sibTransId="{5B73E760-4748-4416-93B2-92240EE85EB6}"/>
    <dgm:cxn modelId="{4792B696-DD19-4F8C-BAF5-78D203EA2213}" type="presOf" srcId="{FD21B72D-8D5C-4645-834C-BAC91F8A3FF3}" destId="{1CD904DB-36AD-4490-A036-78C85B18EC1A}" srcOrd="0" destOrd="0" presId="urn:microsoft.com/office/officeart/2005/8/layout/cycle5"/>
    <dgm:cxn modelId="{12CB3FD0-3EBD-41C2-9010-90BFA83C0400}" type="presOf" srcId="{EC2D1CFF-C46D-48A9-8695-C0B6AD806680}" destId="{1025014E-298C-49AC-9451-D2BFDC1BD27D}" srcOrd="0" destOrd="0" presId="urn:microsoft.com/office/officeart/2005/8/layout/cycle5"/>
    <dgm:cxn modelId="{F5B6ACD0-B30E-4ED7-9832-423656A23065}" type="presOf" srcId="{39FD949D-4472-49A3-894B-84B7F949A047}" destId="{442F6A9D-4C36-4719-A921-0BD5A533B90C}" srcOrd="0" destOrd="0" presId="urn:microsoft.com/office/officeart/2005/8/layout/cycle5"/>
    <dgm:cxn modelId="{EDD927DA-D779-4B82-AF19-C20F36D300F7}" srcId="{EB326C5C-53D4-43F8-B41E-2ABCAE9585D7}" destId="{B8F17E95-52F4-447E-9F55-3D9D3B0174BF}" srcOrd="0" destOrd="0" parTransId="{F2350FCB-6829-448A-8262-24FF37A55165}" sibTransId="{EC2D1CFF-C46D-48A9-8695-C0B6AD806680}"/>
    <dgm:cxn modelId="{9477D5E2-9151-4465-B339-D3B3E03369F6}" srcId="{EB326C5C-53D4-43F8-B41E-2ABCAE9585D7}" destId="{9BE85441-1D4C-41AE-AF28-916E1EC1396B}" srcOrd="4" destOrd="0" parTransId="{33BF68B2-7B43-45DD-A9D3-1F8B1710C900}" sibTransId="{FD21B72D-8D5C-4645-834C-BAC91F8A3FF3}"/>
    <dgm:cxn modelId="{06AF16E7-898C-44E1-B063-BB8155274033}" type="presOf" srcId="{4BFB6ABF-8E04-4EFF-A1A0-A2F3D24B136D}" destId="{DB0E6C77-7BBE-4C69-BCFE-E96A8F6C07E4}" srcOrd="0" destOrd="0" presId="urn:microsoft.com/office/officeart/2005/8/layout/cycle5"/>
    <dgm:cxn modelId="{888AAAEE-17BE-4BB1-8E0D-F84349B5B449}" type="presOf" srcId="{EB326C5C-53D4-43F8-B41E-2ABCAE9585D7}" destId="{A53D82A3-E64C-439F-803F-F57131B7AAD7}" srcOrd="0" destOrd="0" presId="urn:microsoft.com/office/officeart/2005/8/layout/cycle5"/>
    <dgm:cxn modelId="{59354FEF-5D20-42C7-AD08-1AE7019E71DA}" srcId="{EB326C5C-53D4-43F8-B41E-2ABCAE9585D7}" destId="{0BBC7027-8790-4CCF-83AA-D764C8A56D59}" srcOrd="3" destOrd="0" parTransId="{E146A67B-5BD9-4447-BA20-1B23DC09180E}" sibTransId="{39FD949D-4472-49A3-894B-84B7F949A047}"/>
    <dgm:cxn modelId="{E0C386F5-A527-4BB9-8F99-4292846F00F8}" type="presParOf" srcId="{A53D82A3-E64C-439F-803F-F57131B7AAD7}" destId="{BC2638C1-06D6-4044-8307-5F7CDEB05C8E}" srcOrd="0" destOrd="0" presId="urn:microsoft.com/office/officeart/2005/8/layout/cycle5"/>
    <dgm:cxn modelId="{3413D1D2-1558-454A-AB22-86001E7B718A}" type="presParOf" srcId="{A53D82A3-E64C-439F-803F-F57131B7AAD7}" destId="{553B4A59-4A14-47CA-8A84-658BB4A67DB8}" srcOrd="1" destOrd="0" presId="urn:microsoft.com/office/officeart/2005/8/layout/cycle5"/>
    <dgm:cxn modelId="{DB839DFB-636B-4621-A6C8-CE5314843A39}" type="presParOf" srcId="{A53D82A3-E64C-439F-803F-F57131B7AAD7}" destId="{1025014E-298C-49AC-9451-D2BFDC1BD27D}" srcOrd="2" destOrd="0" presId="urn:microsoft.com/office/officeart/2005/8/layout/cycle5"/>
    <dgm:cxn modelId="{5B72E133-9A20-4557-882D-01BFE13EA0D0}" type="presParOf" srcId="{A53D82A3-E64C-439F-803F-F57131B7AAD7}" destId="{DB0E6C77-7BBE-4C69-BCFE-E96A8F6C07E4}" srcOrd="3" destOrd="0" presId="urn:microsoft.com/office/officeart/2005/8/layout/cycle5"/>
    <dgm:cxn modelId="{F6734D79-2D5B-4549-A7F7-52A6EA97494B}" type="presParOf" srcId="{A53D82A3-E64C-439F-803F-F57131B7AAD7}" destId="{93865F6E-A7AD-4518-84F0-74748F7C2490}" srcOrd="4" destOrd="0" presId="urn:microsoft.com/office/officeart/2005/8/layout/cycle5"/>
    <dgm:cxn modelId="{97056014-CCD4-4FBD-941A-4E20F550964D}" type="presParOf" srcId="{A53D82A3-E64C-439F-803F-F57131B7AAD7}" destId="{C8D62B10-3EFC-4366-8728-0FB89D33E50C}" srcOrd="5" destOrd="0" presId="urn:microsoft.com/office/officeart/2005/8/layout/cycle5"/>
    <dgm:cxn modelId="{5329E63F-D546-4895-A80C-360E9A45D998}" type="presParOf" srcId="{A53D82A3-E64C-439F-803F-F57131B7AAD7}" destId="{F3AC3411-8AE4-4B41-B6C4-92CA88907914}" srcOrd="6" destOrd="0" presId="urn:microsoft.com/office/officeart/2005/8/layout/cycle5"/>
    <dgm:cxn modelId="{94F25F21-B151-4768-B0AD-828828097662}" type="presParOf" srcId="{A53D82A3-E64C-439F-803F-F57131B7AAD7}" destId="{D99BD594-9C4E-4E99-9F5C-B1492840C942}" srcOrd="7" destOrd="0" presId="urn:microsoft.com/office/officeart/2005/8/layout/cycle5"/>
    <dgm:cxn modelId="{8479690D-B195-4916-9AB4-81072C06F4DD}" type="presParOf" srcId="{A53D82A3-E64C-439F-803F-F57131B7AAD7}" destId="{1B714E46-53B4-4A07-BFA8-E8625990B3FB}" srcOrd="8" destOrd="0" presId="urn:microsoft.com/office/officeart/2005/8/layout/cycle5"/>
    <dgm:cxn modelId="{86644044-046A-4650-B689-116E1BEC02D0}" type="presParOf" srcId="{A53D82A3-E64C-439F-803F-F57131B7AAD7}" destId="{BAC3D42A-1BC6-4F37-827F-6591EFC087E6}" srcOrd="9" destOrd="0" presId="urn:microsoft.com/office/officeart/2005/8/layout/cycle5"/>
    <dgm:cxn modelId="{64CD1C86-D855-47EB-AD8F-82A8E0C5AB79}" type="presParOf" srcId="{A53D82A3-E64C-439F-803F-F57131B7AAD7}" destId="{3D9D79C7-727C-4D32-A7B7-C62B8D79C316}" srcOrd="10" destOrd="0" presId="urn:microsoft.com/office/officeart/2005/8/layout/cycle5"/>
    <dgm:cxn modelId="{299B4235-8D11-4E89-93D6-8907800BC788}" type="presParOf" srcId="{A53D82A3-E64C-439F-803F-F57131B7AAD7}" destId="{442F6A9D-4C36-4719-A921-0BD5A533B90C}" srcOrd="11" destOrd="0" presId="urn:microsoft.com/office/officeart/2005/8/layout/cycle5"/>
    <dgm:cxn modelId="{269F88A1-F4F5-4284-B656-E199E343AA7D}" type="presParOf" srcId="{A53D82A3-E64C-439F-803F-F57131B7AAD7}" destId="{DB4A5AC6-5A9F-48F1-A708-428FB6F73F9E}" srcOrd="12" destOrd="0" presId="urn:microsoft.com/office/officeart/2005/8/layout/cycle5"/>
    <dgm:cxn modelId="{1E4505F3-D46D-48E3-B314-3A9319FCAE34}" type="presParOf" srcId="{A53D82A3-E64C-439F-803F-F57131B7AAD7}" destId="{ED7CF2B8-8D1B-412C-BED1-F12C0485A3FA}" srcOrd="13" destOrd="0" presId="urn:microsoft.com/office/officeart/2005/8/layout/cycle5"/>
    <dgm:cxn modelId="{B4B95DF4-AB59-40DD-BCD9-F1CAA93C4F86}" type="presParOf" srcId="{A53D82A3-E64C-439F-803F-F57131B7AAD7}" destId="{1CD904DB-36AD-4490-A036-78C85B18EC1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638C1-06D6-4044-8307-5F7CDEB05C8E}">
      <dsp:nvSpPr>
        <dsp:cNvPr id="0" name=""/>
        <dsp:cNvSpPr/>
      </dsp:nvSpPr>
      <dsp:spPr>
        <a:xfrm>
          <a:off x="1700880" y="1693"/>
          <a:ext cx="953854" cy="6200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Datasamling</a:t>
          </a:r>
        </a:p>
      </dsp:txBody>
      <dsp:txXfrm>
        <a:off x="1731146" y="31959"/>
        <a:ext cx="893322" cy="559473"/>
      </dsp:txXfrm>
    </dsp:sp>
    <dsp:sp modelId="{1025014E-298C-49AC-9451-D2BFDC1BD27D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1842471" y="157641"/>
              </a:moveTo>
              <a:arcTo wR="1237945" hR="1237945" stAng="17953853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E6C77-7BBE-4C69-BCFE-E96A8F6C07E4}">
      <dsp:nvSpPr>
        <dsp:cNvPr id="0" name=""/>
        <dsp:cNvSpPr/>
      </dsp:nvSpPr>
      <dsp:spPr>
        <a:xfrm>
          <a:off x="2878236" y="857093"/>
          <a:ext cx="953854" cy="620005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Identifisering av behov</a:t>
          </a:r>
        </a:p>
      </dsp:txBody>
      <dsp:txXfrm>
        <a:off x="2908502" y="887359"/>
        <a:ext cx="893322" cy="559473"/>
      </dsp:txXfrm>
    </dsp:sp>
    <dsp:sp modelId="{C8D62B10-3EFC-4366-8728-0FB89D33E50C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2472916" y="1323718"/>
              </a:moveTo>
              <a:arcTo wR="1237945" hR="1237945" stAng="21838380" swAng="13592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C3411-8AE4-4B41-B6C4-92CA88907914}">
      <dsp:nvSpPr>
        <dsp:cNvPr id="0" name=""/>
        <dsp:cNvSpPr/>
      </dsp:nvSpPr>
      <dsp:spPr>
        <a:xfrm>
          <a:off x="2428526" y="2241158"/>
          <a:ext cx="953854" cy="620005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Mål</a:t>
          </a:r>
        </a:p>
      </dsp:txBody>
      <dsp:txXfrm>
        <a:off x="2458792" y="2271424"/>
        <a:ext cx="893322" cy="559473"/>
      </dsp:txXfrm>
    </dsp:sp>
    <dsp:sp modelId="{1B714E46-53B4-4A07-BFA8-E8625990B3FB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1389740" y="2466549"/>
              </a:moveTo>
              <a:arcTo wR="1237945" hR="1237945" stAng="4977406" swAng="8451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3D42A-1BC6-4F37-827F-6591EFC087E6}">
      <dsp:nvSpPr>
        <dsp:cNvPr id="0" name=""/>
        <dsp:cNvSpPr/>
      </dsp:nvSpPr>
      <dsp:spPr>
        <a:xfrm>
          <a:off x="973234" y="2241158"/>
          <a:ext cx="953854" cy="620005"/>
        </a:xfrm>
        <a:prstGeom prst="roundRect">
          <a:avLst/>
        </a:prstGeom>
        <a:solidFill>
          <a:schemeClr val="tx2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Tiltak </a:t>
          </a:r>
        </a:p>
      </dsp:txBody>
      <dsp:txXfrm>
        <a:off x="1003500" y="2271424"/>
        <a:ext cx="893322" cy="559473"/>
      </dsp:txXfrm>
    </dsp:sp>
    <dsp:sp modelId="{442F6A9D-4C36-4719-A921-0BD5A533B90C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131288" y="1792760"/>
              </a:moveTo>
              <a:arcTo wR="1237945" hR="1237945" stAng="9202406" swAng="135921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4A5AC6-5A9F-48F1-A708-428FB6F73F9E}">
      <dsp:nvSpPr>
        <dsp:cNvPr id="0" name=""/>
        <dsp:cNvSpPr/>
      </dsp:nvSpPr>
      <dsp:spPr>
        <a:xfrm>
          <a:off x="523524" y="857093"/>
          <a:ext cx="953854" cy="620005"/>
        </a:xfrm>
        <a:prstGeom prst="roundRect">
          <a:avLst/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Evaluering</a:t>
          </a:r>
        </a:p>
      </dsp:txBody>
      <dsp:txXfrm>
        <a:off x="553790" y="887359"/>
        <a:ext cx="893322" cy="559473"/>
      </dsp:txXfrm>
    </dsp:sp>
    <dsp:sp modelId="{1CD904DB-36AD-4490-A036-78C85B18EC1A}">
      <dsp:nvSpPr>
        <dsp:cNvPr id="0" name=""/>
        <dsp:cNvSpPr/>
      </dsp:nvSpPr>
      <dsp:spPr>
        <a:xfrm>
          <a:off x="939861" y="311696"/>
          <a:ext cx="2475891" cy="2475891"/>
        </a:xfrm>
        <a:custGeom>
          <a:avLst/>
          <a:gdLst/>
          <a:ahLst/>
          <a:cxnLst/>
          <a:rect l="0" t="0" r="0" b="0"/>
          <a:pathLst>
            <a:path>
              <a:moveTo>
                <a:pt x="297838" y="432521"/>
              </a:moveTo>
              <a:arcTo wR="1237945" hR="1237945" stAng="13235271" swAng="121087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F9B45A-D643-4115-925E-FBD83D075209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C68CE-712D-416B-A570-F0987AADEB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295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baseline="0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057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C68CE-712D-416B-A570-F0987AADEBA4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1698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06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C68CE-712D-416B-A570-F0987AADEBA4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0107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761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C68CE-712D-416B-A570-F0987AADEBA4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183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662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130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56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66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620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47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37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6E2D4-F34C-4FD9-8CF5-AC53288AF1D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44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51261A-1CAA-43C8-AA40-E6A19DEC5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8F661AB-2C40-4BD7-84E8-DC4485920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FC557B-BF7E-469F-BFDE-D71578E3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3DB08F-1264-4645-8B93-D9375FFD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301F80-F5C6-41F7-9FD9-FDCF7E04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26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EFAD16-63D6-4704-BD90-C9E07905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3094294-C012-4C4B-9F67-CE5FB76ABC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7DD0EC5-76C4-450A-AB3E-6E0FE653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75DACD1-472D-464E-946D-CDE238111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A83ED5A-63BA-4DB4-9610-A42E8D86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997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EDBCC6FE-6889-46E1-8173-28C99EE67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3EFF425-EFE4-4361-BBB7-82B92AE89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C7EF111-5C86-42FC-945C-3369EB86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75EA189-1770-4F36-A5BA-CD447735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F7C4DA-4E1D-433B-97F0-69C1D3CB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881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3041" y="2558048"/>
            <a:ext cx="9324983" cy="96231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73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3039" y="3694879"/>
            <a:ext cx="9324983" cy="415573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ditt</a:t>
            </a:r>
            <a:r>
              <a:rPr lang="en-US" dirty="0"/>
              <a:t> </a:t>
            </a:r>
            <a:r>
              <a:rPr lang="en-US" dirty="0" err="1"/>
              <a:t>navn</a:t>
            </a:r>
            <a:r>
              <a:rPr lang="en-US" dirty="0"/>
              <a:t> her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63040" y="4374131"/>
            <a:ext cx="2511152" cy="223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nb-NO" sz="1333" b="0" i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Universitetet</a:t>
            </a:r>
            <a:r>
              <a:rPr lang="nb-NO" sz="1333" b="0" i="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/>
                <a:cs typeface="Trebuchet MS"/>
              </a:rPr>
              <a:t> i Stavanger</a:t>
            </a:r>
            <a:endParaRPr lang="nb-NO" sz="1333" b="0" i="0" dirty="0">
              <a:solidFill>
                <a:schemeClr val="tx1">
                  <a:lumMod val="85000"/>
                  <a:lumOff val="15000"/>
                </a:schemeClr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3040" y="4588215"/>
            <a:ext cx="2511152" cy="2238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0"/>
            <a:r>
              <a:rPr lang="nb-NO" sz="1333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uis.no</a:t>
            </a:r>
            <a:endParaRPr lang="nb-NO" sz="1333" b="1" i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440001" y="3619973"/>
            <a:ext cx="9324983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kapittel_bg_topp.png" descr="/Volumes/grafisk/Universitetet i Stavanger/1310 UiS erstatningsfont/Utforming/Links/kapittel_bg_top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62104" cy="238881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463041" y="4130853"/>
            <a:ext cx="9324983" cy="19368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333">
                <a:latin typeface="Trebuchet MS"/>
                <a:cs typeface="Trebuchet MS"/>
              </a:defRPr>
            </a:lvl1pPr>
            <a:lvl2pPr marL="474121" indent="0">
              <a:buFontTx/>
              <a:buNone/>
              <a:defRPr sz="1333">
                <a:latin typeface="Soho Gothic Std"/>
                <a:cs typeface="Soho Gothic Std"/>
              </a:defRPr>
            </a:lvl2pPr>
            <a:lvl3pPr marL="963059" indent="0">
              <a:buFontTx/>
              <a:buNone/>
              <a:defRPr sz="1333">
                <a:latin typeface="Soho Gothic Std"/>
                <a:cs typeface="Soho Gothic Std"/>
              </a:defRPr>
            </a:lvl3pPr>
            <a:lvl4pPr marL="1559944" indent="0">
              <a:buFontTx/>
              <a:buNone/>
              <a:defRPr sz="1333">
                <a:latin typeface="Soho Gothic Std"/>
                <a:cs typeface="Soho Gothic Std"/>
              </a:defRPr>
            </a:lvl4pPr>
            <a:lvl5pPr marL="2034066" indent="0">
              <a:buFontTx/>
              <a:buNone/>
              <a:defRPr sz="1333">
                <a:latin typeface="Soho Gothic Std"/>
                <a:cs typeface="Soho Gothic Std"/>
              </a:defRPr>
            </a:lvl5pPr>
          </a:lstStyle>
          <a:p>
            <a:pPr lvl="0"/>
            <a:r>
              <a:rPr lang="nb-NO" dirty="0"/>
              <a:t>Skriv inn stilling og fakultet</a:t>
            </a:r>
          </a:p>
        </p:txBody>
      </p:sp>
      <p:sp>
        <p:nvSpPr>
          <p:cNvPr id="10" name="Plassholder for dato 4"/>
          <p:cNvSpPr>
            <a:spLocks noGrp="1"/>
          </p:cNvSpPr>
          <p:nvPr>
            <p:ph type="dt" sz="half" idx="2"/>
          </p:nvPr>
        </p:nvSpPr>
        <p:spPr>
          <a:xfrm>
            <a:off x="1487488" y="4965171"/>
            <a:ext cx="196691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fld id="{0FBCF0DB-4507-401F-99F7-8827FE3BA13D}" type="datetime1">
              <a:rPr lang="nb-NO" smtClean="0"/>
              <a:t>24.09.2020</a:t>
            </a:fld>
            <a:endParaRPr lang="en-US"/>
          </a:p>
        </p:txBody>
      </p:sp>
      <p:sp>
        <p:nvSpPr>
          <p:cNvPr id="15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5561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040" y="112543"/>
            <a:ext cx="10010811" cy="1120668"/>
          </a:xfrm>
        </p:spPr>
        <p:txBody>
          <a:bodyPr/>
          <a:lstStyle>
            <a:lvl1pPr algn="l">
              <a:defRPr sz="3733"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63040" y="1712745"/>
            <a:ext cx="10010811" cy="4389120"/>
          </a:xfrm>
          <a:ln w="12700" cmpd="sng">
            <a:noFill/>
          </a:ln>
          <a:effectLst/>
        </p:spPr>
        <p:txBody>
          <a:bodyPr/>
          <a:lstStyle>
            <a:lvl1pPr marL="353475" indent="-353475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719649" indent="-245527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1193770" indent="-230712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790655" indent="-230712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2266894" indent="-232828">
              <a:buClr>
                <a:schemeClr val="tx2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9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40000" y="1322275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lassholder for dato 4"/>
          <p:cNvSpPr>
            <a:spLocks noGrp="1"/>
          </p:cNvSpPr>
          <p:nvPr>
            <p:ph type="dt" sz="half" idx="2"/>
          </p:nvPr>
        </p:nvSpPr>
        <p:spPr>
          <a:xfrm>
            <a:off x="1440000" y="6168325"/>
            <a:ext cx="196691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fld id="{4F2D301A-6139-4089-A968-BDD3DE3DE39C}" type="datetime1">
              <a:rPr lang="nb-NO" smtClean="0"/>
              <a:t>24.09.2020</a:t>
            </a:fld>
            <a:endParaRPr lang="en-US" dirty="0"/>
          </a:p>
        </p:txBody>
      </p:sp>
      <p:sp>
        <p:nvSpPr>
          <p:cNvPr id="11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4118112" y="6168325"/>
            <a:ext cx="529077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7968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0000" y="3835219"/>
            <a:ext cx="9312001" cy="767597"/>
          </a:xfrm>
        </p:spPr>
        <p:txBody>
          <a:bodyPr anchor="t">
            <a:normAutofit/>
          </a:bodyPr>
          <a:lstStyle>
            <a:lvl1pPr marL="0" indent="0" algn="l">
              <a:buNone/>
              <a:defRPr sz="1333" b="0" i="0">
                <a:solidFill>
                  <a:schemeClr val="bg2">
                    <a:lumMod val="25000"/>
                  </a:schemeClr>
                </a:solidFill>
                <a:latin typeface="Trebuchet MS"/>
                <a:cs typeface="Trebuchet MS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440000" y="3700896"/>
            <a:ext cx="9312000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440001" y="2510623"/>
            <a:ext cx="9312000" cy="1120668"/>
          </a:xfrm>
        </p:spPr>
        <p:txBody>
          <a:bodyPr/>
          <a:lstStyle>
            <a:lvl1pPr algn="l">
              <a:defRPr sz="3733" b="1"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pic>
        <p:nvPicPr>
          <p:cNvPr id="13" name="kapittel_bg_topp.png" descr="/Volumes/grafisk/Universitetet i Stavanger/1310 UiS erstatningsfont/Utforming/Links/kapittel_bg_topp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62104" cy="2388811"/>
          </a:xfrm>
          <a:prstGeom prst="rect">
            <a:avLst/>
          </a:prstGeom>
        </p:spPr>
      </p:pic>
      <p:sp>
        <p:nvSpPr>
          <p:cNvPr id="8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6459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05600" y="1712745"/>
            <a:ext cx="4632960" cy="4389120"/>
          </a:xfrm>
        </p:spPr>
        <p:txBody>
          <a:bodyPr/>
          <a:lstStyle>
            <a:lvl1pPr marL="353475" indent="-353475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19649" indent="-245527">
              <a:buClr>
                <a:schemeClr val="accent1"/>
              </a:buClr>
              <a:buFont typeface="Wingdings" charset="2"/>
              <a:buChar char="§"/>
              <a:defRPr sz="1867"/>
            </a:lvl2pPr>
            <a:lvl3pPr marL="1193770" indent="-230712">
              <a:buClr>
                <a:schemeClr val="accent1"/>
              </a:buClr>
              <a:buFont typeface="Wingdings" charset="2"/>
              <a:buChar char="§"/>
              <a:defRPr sz="1867"/>
            </a:lvl3pPr>
            <a:lvl4pPr marL="1790655" indent="-230712">
              <a:buClr>
                <a:schemeClr val="accent1"/>
              </a:buClr>
              <a:buFont typeface="Wingdings" charset="2"/>
              <a:buChar char="§"/>
              <a:defRPr sz="1867"/>
            </a:lvl4pPr>
            <a:lvl5pPr marL="2266894" indent="-232828">
              <a:buClr>
                <a:schemeClr val="accent1"/>
              </a:buClr>
              <a:buFont typeface="Wingdings" charset="2"/>
              <a:buChar char="§"/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463040" y="1712744"/>
            <a:ext cx="4632960" cy="4389120"/>
          </a:xfrm>
        </p:spPr>
        <p:txBody>
          <a:bodyPr/>
          <a:lstStyle>
            <a:lvl1pPr marL="353475" indent="-353475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19649" indent="-245527">
              <a:buClr>
                <a:schemeClr val="accent1"/>
              </a:buClr>
              <a:buFont typeface="Wingdings" charset="2"/>
              <a:buChar char="§"/>
              <a:defRPr/>
            </a:lvl2pPr>
            <a:lvl3pPr marL="1193770" indent="-230712">
              <a:buClr>
                <a:schemeClr val="accent1"/>
              </a:buClr>
              <a:buFont typeface="Wingdings" charset="2"/>
              <a:buChar char="§"/>
              <a:defRPr/>
            </a:lvl3pPr>
            <a:lvl4pPr marL="1790655" indent="-230712">
              <a:buClr>
                <a:schemeClr val="accent1"/>
              </a:buClr>
              <a:buFont typeface="Wingdings" charset="2"/>
              <a:buChar char="§"/>
              <a:defRPr/>
            </a:lvl4pPr>
            <a:lvl5pPr marL="2266894" indent="-232828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8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431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o kolonner,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63040" y="1672544"/>
            <a:ext cx="4632960" cy="609600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latin typeface="Trebuchet MS"/>
                <a:cs typeface="Trebuchet M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27520" y="1672544"/>
            <a:ext cx="4632960" cy="609600"/>
          </a:xfrm>
        </p:spPr>
        <p:txBody>
          <a:bodyPr anchor="b">
            <a:noAutofit/>
          </a:bodyPr>
          <a:lstStyle>
            <a:lvl1pPr marL="0" indent="0" algn="l">
              <a:buNone/>
              <a:defRPr sz="2400" b="1" i="0">
                <a:latin typeface="Trebuchet MS"/>
                <a:cs typeface="Trebuchet MS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undertittel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1463040" y="2463732"/>
            <a:ext cx="4632960" cy="3657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827520" y="2463735"/>
            <a:ext cx="4632960" cy="36576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10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11684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kolonner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60000">
            <a:off x="6529992" y="1879996"/>
            <a:ext cx="5079939" cy="317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463040" y="1712744"/>
            <a:ext cx="4632960" cy="4389120"/>
          </a:xfrm>
        </p:spPr>
        <p:txBody>
          <a:bodyPr/>
          <a:lstStyle>
            <a:lvl1pPr marL="353475" indent="-353475">
              <a:buClr>
                <a:schemeClr val="accent1"/>
              </a:buClr>
              <a:buFont typeface="Wingdings" charset="2"/>
              <a:buChar char="§"/>
              <a:defRPr sz="2400"/>
            </a:lvl1pPr>
            <a:lvl2pPr marL="719649" indent="-245527">
              <a:buClr>
                <a:schemeClr val="accent1"/>
              </a:buClr>
              <a:buFont typeface="Wingdings" charset="2"/>
              <a:buChar char="§"/>
              <a:defRPr/>
            </a:lvl2pPr>
            <a:lvl3pPr marL="1193770" indent="-230712">
              <a:buClr>
                <a:schemeClr val="accent1"/>
              </a:buClr>
              <a:buFont typeface="Wingdings" charset="2"/>
              <a:buChar char="§"/>
              <a:defRPr/>
            </a:lvl3pPr>
            <a:lvl4pPr marL="1790655" indent="-230712">
              <a:buClr>
                <a:schemeClr val="accent1"/>
              </a:buClr>
              <a:buFont typeface="Wingdings" charset="2"/>
              <a:buChar char="§"/>
              <a:defRPr/>
            </a:lvl4pPr>
            <a:lvl5pPr marL="2266894" indent="-232828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8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1440467">
            <a:off x="6577634" y="1915132"/>
            <a:ext cx="4982321" cy="3070799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 rot="21600000">
            <a:off x="6725728" y="5366737"/>
            <a:ext cx="4950739" cy="225448"/>
          </a:xfrm>
        </p:spPr>
        <p:txBody>
          <a:bodyPr>
            <a:normAutofit/>
          </a:bodyPr>
          <a:lstStyle>
            <a:lvl1pPr marL="0" indent="0" algn="ctr">
              <a:buNone/>
              <a:defRPr sz="1333" i="1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bildetekst</a:t>
            </a:r>
            <a:r>
              <a:rPr lang="en-US" dirty="0"/>
              <a:t> her</a:t>
            </a:r>
          </a:p>
        </p:txBody>
      </p:sp>
      <p:sp>
        <p:nvSpPr>
          <p:cNvPr id="15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698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40000" y="1688124"/>
            <a:ext cx="8444899" cy="3995921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8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440000" y="5902688"/>
            <a:ext cx="8444899" cy="310621"/>
          </a:xfrm>
        </p:spPr>
        <p:txBody>
          <a:bodyPr>
            <a:normAutofit/>
          </a:bodyPr>
          <a:lstStyle>
            <a:lvl1pPr marL="0" indent="0" algn="ctr">
              <a:buNone/>
              <a:defRPr sz="1333" i="1" baseline="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bildetekst</a:t>
            </a:r>
            <a:r>
              <a:rPr lang="en-US" dirty="0"/>
              <a:t> her</a:t>
            </a:r>
          </a:p>
        </p:txBody>
      </p:sp>
      <p:pic>
        <p:nvPicPr>
          <p:cNvPr id="8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440000" y="112543"/>
            <a:ext cx="10010811" cy="11206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5652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pic>
        <p:nvPicPr>
          <p:cNvPr id="6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440000" y="1312544"/>
            <a:ext cx="10010811" cy="0"/>
          </a:xfrm>
          <a:prstGeom prst="line">
            <a:avLst/>
          </a:prstGeom>
          <a:ln w="3175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0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1AB639-A424-42B7-8DB9-AFEBBEEA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62A50F2-A7FE-4D35-8586-463611F1B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0054C5-67FF-430A-83EC-8A70BC859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B9F488E-55AB-44EB-812D-6D0F6483C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0030CA4-DC33-4862-BB4C-46A09963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723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PT_bg_vanlig_side_left.png" descr="/Volumes/grafisk/Universitetet i Stavanger/1310 UiS erstatningsfont/Utforming/Links/PPT_bg_vanlig_side_lef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186095" cy="5176999"/>
          </a:xfrm>
          <a:prstGeom prst="rect">
            <a:avLst/>
          </a:prstGeom>
        </p:spPr>
      </p:pic>
      <p:sp>
        <p:nvSpPr>
          <p:cNvPr id="8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24823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6EF2EA-6C7E-48BF-B1DE-632156333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162148A-2CE0-46BE-9EB4-809CB91AC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365DAFF-FCAB-483C-89B8-BA51DF412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B7574A-02B5-4752-93B1-8115016C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8983D5E-5BB8-479A-BB2C-12E08313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465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A77ED7-97D7-4DE2-B2F3-4CC3D73C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B7B67E-CB42-41AF-92B5-BE891E9E1C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B669DBE-C261-49BB-BB9F-32B8AB831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A0A9836-DC17-4B8C-9208-EC0E52F8A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8295523-A325-4801-8BA7-ECB808B5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A4279DC-0EAE-465A-930D-6927B97C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79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D9192A-BBCF-4652-9790-1B0E0E8A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BF7D51-F61B-4FE6-A07B-95C1057CF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776197-CE2A-48AB-A208-90AFC1802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9821DB4-68C2-4694-9430-AED35726E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8FB90F7-E2ED-4BF0-84C5-DA5D40EC70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F7569A7-799F-4AA7-9B82-C1EE2B48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F8D40CE-79EE-4D79-9DDB-059312C0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FC3DF93-163F-4196-B7BE-76EA13A97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316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7DB05A-3CCB-416E-97CC-D33BC07E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8A990F8-2938-45B0-AB30-3FD9B9B9A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1A26FA-3DE0-46C5-8F14-364C5033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1611041-052C-4FB2-9E68-47228C316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67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CFCC12A-E438-49F1-936D-07D9B373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B7C60D4-3011-421A-8D49-FE36C2496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CD9C6FC-7A72-41BE-9B56-5CCA5D356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32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F8B863-8CAF-48E7-82F5-FD8F218C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B44508-839B-467C-8220-33FA09FC5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CCCF023-39F8-4599-BEE9-DC813DC43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580558F-3A67-4CB4-B426-71448AD1D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2FE78B9-F338-45B8-9DC7-4D353262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EDF7B2-6DC4-4B81-8685-59D722F7E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96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3BA01A-2319-43A5-B731-A2DEBF28E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CD97AAE-57A7-468C-AE5B-B09DF0FA87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57A82AD-A898-4221-8B7A-A912CB6CA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29BABA2-3145-4F59-A6CA-7428DC6B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CA7F200-827F-4083-BF87-23DCBE1B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5EF7F63-47D9-4FC2-B4A4-267BF151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280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5412769-B11D-47B8-BE8E-662FFBC2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9B024C1-56D4-4A93-A92B-C4F54755E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F988F97-0E37-48E4-85A4-372E6659FF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1FA9-0092-40C9-A2C1-C7D9251F319C}" type="datetimeFigureOut">
              <a:rPr lang="nb-NO" smtClean="0"/>
              <a:t>24.09.2020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A03876-F8A8-43C6-9844-D13A843DAA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157F66-8FB9-496A-8D87-A826CC4BE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08417-801F-42FB-B522-8A6A4CB11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93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3040" y="112543"/>
            <a:ext cx="10010811" cy="1120668"/>
          </a:xfrm>
          <a:prstGeom prst="rect">
            <a:avLst/>
          </a:prstGeom>
          <a:effectLst/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600201"/>
            <a:ext cx="10010811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/>
              <a:t>Skriv</a:t>
            </a:r>
            <a:r>
              <a:rPr lang="en-US" dirty="0"/>
              <a:t> inn </a:t>
            </a:r>
            <a:r>
              <a:rPr lang="en-US" dirty="0" err="1"/>
              <a:t>tekst</a:t>
            </a:r>
            <a:endParaRPr lang="en-US" dirty="0"/>
          </a:p>
          <a:p>
            <a:pPr lvl="1"/>
            <a:r>
              <a:rPr lang="en-US" dirty="0" err="1"/>
              <a:t>Punktnivå</a:t>
            </a:r>
            <a:r>
              <a:rPr lang="en-US" dirty="0"/>
              <a:t> 2</a:t>
            </a:r>
          </a:p>
          <a:p>
            <a:pPr lvl="2"/>
            <a:r>
              <a:rPr lang="en-US" dirty="0" err="1"/>
              <a:t>Punktnivå</a:t>
            </a:r>
            <a:r>
              <a:rPr lang="en-US" dirty="0"/>
              <a:t> 3</a:t>
            </a:r>
          </a:p>
          <a:p>
            <a:pPr lvl="3"/>
            <a:r>
              <a:rPr lang="en-US" dirty="0" err="1"/>
              <a:t>Punktnivå</a:t>
            </a:r>
            <a:r>
              <a:rPr lang="en-US" dirty="0"/>
              <a:t> 4</a:t>
            </a:r>
          </a:p>
          <a:p>
            <a:pPr lvl="4"/>
            <a:r>
              <a:rPr lang="en-US" dirty="0" err="1"/>
              <a:t>Punktnivå</a:t>
            </a:r>
            <a:r>
              <a:rPr lang="en-US" dirty="0"/>
              <a:t> 5</a:t>
            </a:r>
          </a:p>
        </p:txBody>
      </p:sp>
      <p:pic>
        <p:nvPicPr>
          <p:cNvPr id="1026" name="Picture 2" descr="2013UiS_nor_colo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39" y="5377945"/>
            <a:ext cx="1096256" cy="109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ssholder for dato 4"/>
          <p:cNvSpPr>
            <a:spLocks noGrp="1"/>
          </p:cNvSpPr>
          <p:nvPr>
            <p:ph type="dt" sz="half" idx="2"/>
          </p:nvPr>
        </p:nvSpPr>
        <p:spPr>
          <a:xfrm>
            <a:off x="1440000" y="6168325"/>
            <a:ext cx="196691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2"/>
                </a:solidFill>
              </a:defRPr>
            </a:lvl1pPr>
          </a:lstStyle>
          <a:p>
            <a:fld id="{82F267A8-1AD8-407E-98F4-2252AE28D6D8}" type="datetime1">
              <a:rPr lang="nb-NO" smtClean="0"/>
              <a:t>24.09.2020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3"/>
          </p:nvPr>
        </p:nvSpPr>
        <p:spPr>
          <a:xfrm>
            <a:off x="4118112" y="6168325"/>
            <a:ext cx="5290773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67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4"/>
          </p:nvPr>
        </p:nvSpPr>
        <p:spPr>
          <a:xfrm>
            <a:off x="10080960" y="6168325"/>
            <a:ext cx="1453952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67">
                <a:solidFill>
                  <a:schemeClr val="tx2"/>
                </a:solidFill>
              </a:defRPr>
            </a:lvl1pPr>
          </a:lstStyle>
          <a:p>
            <a:fld id="{01B1711C-DE5F-4AF9-AF40-E37E2E9FC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9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 spd="slow">
    <p:fade/>
  </p:transition>
  <p:hf sldNum="0"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733" b="1" i="0" kern="1200">
          <a:solidFill>
            <a:srgbClr val="000000"/>
          </a:solidFill>
          <a:effectLst/>
          <a:latin typeface="Trebuchet MS"/>
          <a:ea typeface="+mj-ea"/>
          <a:cs typeface="Trebuchet MS"/>
        </a:defRPr>
      </a:lvl1pPr>
    </p:titleStyle>
    <p:bodyStyle>
      <a:lvl1pPr marL="353475" indent="-353475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2667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1pPr>
      <a:lvl2pPr marL="719649" indent="-245527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867" b="0" i="0" kern="1200" baseline="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2pPr>
      <a:lvl3pPr marL="1193770" indent="-23071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867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3pPr>
      <a:lvl4pPr marL="1790655" indent="-230712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tabLst/>
        <a:defRPr sz="1867" b="0" i="0" kern="1200" baseline="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4pPr>
      <a:lvl5pPr marL="2266894" indent="-232828" algn="l" defTabSz="121917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§"/>
        <a:defRPr sz="1867" b="0" i="0" kern="1200">
          <a:solidFill>
            <a:schemeClr val="tx1">
              <a:lumMod val="85000"/>
              <a:lumOff val="15000"/>
            </a:schemeClr>
          </a:solidFill>
          <a:latin typeface="Trebuchet MS"/>
          <a:ea typeface="+mn-ea"/>
          <a:cs typeface="Trebuchet MS"/>
        </a:defRPr>
      </a:lvl5pPr>
      <a:lvl6pPr marL="335271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Courier New" pitchFamily="49" charset="0"/>
        <a:buChar char="o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7276" y="3021252"/>
            <a:ext cx="5023540" cy="3836748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440000" y="1993033"/>
            <a:ext cx="9312000" cy="1120668"/>
          </a:xfrm>
        </p:spPr>
        <p:txBody>
          <a:bodyPr/>
          <a:lstStyle/>
          <a:p>
            <a:r>
              <a:rPr lang="nb-NO" dirty="0"/>
              <a:t>Nettleksjon 6: Mål/ tiltak og evaluering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399" y="3284340"/>
            <a:ext cx="4356985" cy="29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7357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50CF3B-9636-4E8D-A056-616A26E4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kjennetegn ved evaluering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08A6CD-0624-40F7-B988-13221860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Evalueringen er systematisk og gjøres kontinuerlig</a:t>
            </a:r>
          </a:p>
          <a:p>
            <a:r>
              <a:rPr lang="nb-NO" dirty="0"/>
              <a:t>Pasientens respons på tiltakene registreres og dokumenteres</a:t>
            </a:r>
          </a:p>
          <a:p>
            <a:r>
              <a:rPr lang="nb-NO" dirty="0"/>
              <a:t>Effekten av tiltakene dokumenteres i forhold til ønsket resultat</a:t>
            </a:r>
          </a:p>
          <a:p>
            <a:r>
              <a:rPr lang="nb-NO" dirty="0"/>
              <a:t>Pasient, helsepersonell og pårørende er involvert i evalueringsprosessen</a:t>
            </a:r>
          </a:p>
          <a:p>
            <a:r>
              <a:rPr lang="nb-NO" dirty="0"/>
              <a:t>Nye data som samles inn om pasienten brukes til å revidere sykepleie behov/diagnose, mål/ønsket resultat og tiltak ved behov</a:t>
            </a:r>
          </a:p>
          <a:p>
            <a:r>
              <a:rPr lang="nb-NO" dirty="0"/>
              <a:t>Endringer dokumenters i pleieplanen/behandlingsplanen</a:t>
            </a:r>
          </a:p>
        </p:txBody>
      </p:sp>
    </p:spTree>
    <p:extLst>
      <p:ext uri="{BB962C8B-B14F-4D97-AF65-F5344CB8AC3E}">
        <p14:creationId xmlns:p14="http://schemas.microsoft.com/office/powerpoint/2010/main" val="2512706656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Involver pårørende…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63041" y="1712745"/>
            <a:ext cx="7015089" cy="4389120"/>
          </a:xfrm>
        </p:spPr>
        <p:txBody>
          <a:bodyPr/>
          <a:lstStyle/>
          <a:p>
            <a:r>
              <a:rPr lang="nb-NO" dirty="0"/>
              <a:t>Å gi pårørende kopi av den utarbeide pleieplanen/e, dersom pasienten tillater og ønsker det, vil øke mulighetene for samarbeid</a:t>
            </a:r>
          </a:p>
          <a:p>
            <a:pPr lvl="1"/>
            <a:r>
              <a:rPr lang="nb-NO" dirty="0"/>
              <a:t>De vil lett kunne holde seg orientert om det som skjer </a:t>
            </a:r>
          </a:p>
          <a:p>
            <a:pPr lvl="1"/>
            <a:r>
              <a:rPr lang="nb-NO" dirty="0"/>
              <a:t>Kanskje er det nedfelt tiltak i behandlingsplanen som de pårørende kan ta ansvar for. </a:t>
            </a:r>
          </a:p>
          <a:p>
            <a:pPr lvl="1"/>
            <a:r>
              <a:rPr lang="nb-NO" dirty="0"/>
              <a:t>Opplever at de blir tatt på alvor , og at deres innspill er viktige</a:t>
            </a:r>
          </a:p>
          <a:p>
            <a:pPr lvl="1"/>
            <a:r>
              <a:rPr lang="nb-NO" dirty="0"/>
              <a:t>Pårørende opplever å være deltakere mer enn «inntrengere» i livet til dem de er pårørende til 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720" y="4384301"/>
            <a:ext cx="3708400" cy="2197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341081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1C5C16AC-115D-4176-95C5-9F777B446F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021" y="914049"/>
            <a:ext cx="7039957" cy="5029902"/>
          </a:xfrm>
          <a:prstGeom prst="rect">
            <a:avLst/>
          </a:prstGeom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02E135B9-3CE1-4765-9221-DDFC4EEC62CD}"/>
              </a:ext>
            </a:extLst>
          </p:cNvPr>
          <p:cNvCxnSpPr>
            <a:cxnSpLocks/>
          </p:cNvCxnSpPr>
          <p:nvPr/>
        </p:nvCxnSpPr>
        <p:spPr>
          <a:xfrm>
            <a:off x="984738" y="3626338"/>
            <a:ext cx="159128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BD4EE7BF-98B3-4B68-976D-50C5BD46E228}"/>
              </a:ext>
            </a:extLst>
          </p:cNvPr>
          <p:cNvCxnSpPr/>
          <p:nvPr/>
        </p:nvCxnSpPr>
        <p:spPr>
          <a:xfrm>
            <a:off x="922215" y="5126892"/>
            <a:ext cx="27275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4EC698CF-0817-4174-91C2-9670D2D6366B}"/>
              </a:ext>
            </a:extLst>
          </p:cNvPr>
          <p:cNvCxnSpPr/>
          <p:nvPr/>
        </p:nvCxnSpPr>
        <p:spPr>
          <a:xfrm>
            <a:off x="1656097" y="3149600"/>
            <a:ext cx="125980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13763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Veiledende sykepleieplaner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63041" y="1465008"/>
            <a:ext cx="6510921" cy="5230760"/>
          </a:xfrm>
        </p:spPr>
        <p:txBody>
          <a:bodyPr>
            <a:normAutofit fontScale="62500" lnSpcReduction="20000"/>
          </a:bodyPr>
          <a:lstStyle/>
          <a:p>
            <a:r>
              <a:rPr lang="nb-NO" sz="3867" dirty="0"/>
              <a:t>Veiledende sykepleieplaner –standardiserte sykepleiediagnoser, mål, tiltak /handlingsalternativer rettet mot bestemte diagnoser eller pasientgrupper </a:t>
            </a:r>
            <a:endParaRPr lang="nb-NO" dirty="0"/>
          </a:p>
          <a:p>
            <a:endParaRPr lang="nb-NO" dirty="0"/>
          </a:p>
          <a:p>
            <a:r>
              <a:rPr lang="nb-NO" sz="3867" dirty="0"/>
              <a:t>Fordeler: </a:t>
            </a:r>
          </a:p>
          <a:p>
            <a:pPr lvl="1"/>
            <a:r>
              <a:rPr lang="nb-NO" sz="2933" dirty="0"/>
              <a:t>Det går raskere å skrive sykepleieplan</a:t>
            </a:r>
          </a:p>
          <a:p>
            <a:pPr lvl="1"/>
            <a:r>
              <a:rPr lang="nb-NO" sz="2933" dirty="0"/>
              <a:t>Fordel med samme språk</a:t>
            </a:r>
          </a:p>
          <a:p>
            <a:pPr lvl="1"/>
            <a:r>
              <a:rPr lang="nb-NO" sz="2933" dirty="0"/>
              <a:t>Fordel for sykepleiere med annet morsmål</a:t>
            </a:r>
          </a:p>
          <a:p>
            <a:pPr lvl="1"/>
            <a:r>
              <a:rPr lang="nb-NO" sz="2933" dirty="0"/>
              <a:t>Bidrar til kvalitetssikring – påminnelse og læring om relevante tiltak</a:t>
            </a:r>
          </a:p>
          <a:p>
            <a:pPr marL="0" indent="0">
              <a:buNone/>
            </a:pPr>
            <a:endParaRPr lang="nb-NO" sz="3867" dirty="0"/>
          </a:p>
          <a:p>
            <a:r>
              <a:rPr lang="nb-NO" sz="3867" dirty="0"/>
              <a:t>Veiledende sykepleieplaner kan ses på som et grovutkast som må tilpasses den enkelte pasient – de er ikke individualisert </a:t>
            </a:r>
          </a:p>
        </p:txBody>
      </p:sp>
    </p:spTree>
    <p:extLst>
      <p:ext uri="{BB962C8B-B14F-4D97-AF65-F5344CB8AC3E}">
        <p14:creationId xmlns:p14="http://schemas.microsoft.com/office/powerpoint/2010/main" val="3148825628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2414C9-647D-4D30-B600-2D940D222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932" y="2550943"/>
            <a:ext cx="10010811" cy="1120668"/>
          </a:xfrm>
        </p:spPr>
        <p:txBody>
          <a:bodyPr/>
          <a:lstStyle/>
          <a:p>
            <a:r>
              <a:rPr lang="nb-NO"/>
              <a:t>Nettleksjon 7: </a:t>
            </a:r>
            <a:r>
              <a:rPr lang="nb-NO" dirty="0"/>
              <a:t>Hvordan står det til med «dagens» sykepleiedokumentasjon ?</a:t>
            </a:r>
          </a:p>
        </p:txBody>
      </p:sp>
    </p:spTree>
    <p:extLst>
      <p:ext uri="{BB962C8B-B14F-4D97-AF65-F5344CB8AC3E}">
        <p14:creationId xmlns:p14="http://schemas.microsoft.com/office/powerpoint/2010/main" val="194416446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Formulering av mål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400" dirty="0"/>
              <a:t>Når fokus for sykepleie er identifisert og vi har kartlagt pasientens ressurser kan det formuleres et mål</a:t>
            </a:r>
          </a:p>
          <a:p>
            <a:pPr lvl="1">
              <a:buClr>
                <a:srgbClr val="194377"/>
              </a:buClr>
            </a:pPr>
            <a:r>
              <a:rPr lang="nb-NO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Av pasienten</a:t>
            </a:r>
          </a:p>
          <a:p>
            <a:pPr lvl="1">
              <a:buClr>
                <a:srgbClr val="194377"/>
              </a:buClr>
            </a:pPr>
            <a:r>
              <a:rPr lang="nb-NO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Sammen med pasient og eller pårørende</a:t>
            </a:r>
          </a:p>
          <a:p>
            <a:pPr lvl="1">
              <a:buClr>
                <a:srgbClr val="194377"/>
              </a:buClr>
            </a:pPr>
            <a:r>
              <a:rPr lang="nb-NO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Eller for pasienten</a:t>
            </a:r>
            <a:endParaRPr lang="nb-NO" sz="2133" dirty="0"/>
          </a:p>
          <a:p>
            <a:r>
              <a:rPr lang="nb-NO" sz="2400" dirty="0"/>
              <a:t>Målene peker på resultatet av sykepleien, og hvordan pasienten har det etter at sykepleie er utført</a:t>
            </a:r>
          </a:p>
          <a:p>
            <a:r>
              <a:rPr lang="nb-NO" sz="2400" dirty="0"/>
              <a:t>Vi trenger mål for å motivere og klargjøre hva vi skal jobbe mot</a:t>
            </a:r>
          </a:p>
          <a:p>
            <a:r>
              <a:rPr lang="nb-NO" sz="2400" dirty="0"/>
              <a:t>Målene utformes for hver pasient og for hvert behov for sykepleie</a:t>
            </a:r>
          </a:p>
        </p:txBody>
      </p:sp>
    </p:spTree>
    <p:extLst>
      <p:ext uri="{BB962C8B-B14F-4D97-AF65-F5344CB8AC3E}">
        <p14:creationId xmlns:p14="http://schemas.microsoft.com/office/powerpoint/2010/main" val="233059300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Krav til målformulering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63040" y="1712745"/>
            <a:ext cx="8281253" cy="4389120"/>
          </a:xfrm>
        </p:spPr>
        <p:txBody>
          <a:bodyPr>
            <a:normAutofit lnSpcReduction="10000"/>
          </a:bodyPr>
          <a:lstStyle/>
          <a:p>
            <a:r>
              <a:rPr lang="nb-NO" sz="2400" dirty="0"/>
              <a:t>Mål formuleres ut fra det aktuelle problemet</a:t>
            </a:r>
          </a:p>
          <a:p>
            <a:r>
              <a:rPr lang="nb-NO" sz="2400" dirty="0"/>
              <a:t>Målet er helsemessig forsvarlig, realistisk og ressursmessig mulig  </a:t>
            </a:r>
          </a:p>
          <a:p>
            <a:pPr lvl="0">
              <a:buClr>
                <a:srgbClr val="194377"/>
              </a:buClr>
            </a:pPr>
            <a:r>
              <a:rPr lang="nb-NO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Målet skal være individuelt tilpasset – representere pasientens ønsker dersom realistisk </a:t>
            </a:r>
            <a:endParaRPr lang="nb-NO" sz="2400" dirty="0"/>
          </a:p>
          <a:p>
            <a:r>
              <a:rPr lang="nb-NO" sz="2400" dirty="0"/>
              <a:t>Målet formuleres konkret og presist </a:t>
            </a:r>
          </a:p>
          <a:p>
            <a:r>
              <a:rPr lang="nb-NO" sz="2400" dirty="0"/>
              <a:t>Målet skal være målbart – inneholde et verb som kan ses eller høres</a:t>
            </a:r>
          </a:p>
          <a:p>
            <a:pPr lvl="0">
              <a:buClr>
                <a:srgbClr val="194377"/>
              </a:buClr>
            </a:pPr>
            <a:r>
              <a:rPr lang="nb-NO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Målet skal tidfestes </a:t>
            </a:r>
            <a:endParaRPr lang="nb-NO" sz="2400" dirty="0"/>
          </a:p>
          <a:p>
            <a:r>
              <a:rPr lang="nb-NO" sz="2400" dirty="0"/>
              <a:t>Kan innebære hovedmål og delmål</a:t>
            </a:r>
          </a:p>
          <a:p>
            <a:r>
              <a:rPr lang="nb-NO" sz="2400" dirty="0"/>
              <a:t>Kan innebære kortsiktige og langsiktige mål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617" y="112542"/>
            <a:ext cx="3031203" cy="29413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888285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målformuleringer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Problemdiagnoser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Risikodiagnoser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sz="2133" dirty="0"/>
              <a:t>Pasienten er desorientert (P) r/t demens (E), som medfører uro/vandring/aggressiv atferd (S)</a:t>
            </a:r>
          </a:p>
          <a:p>
            <a:pPr lvl="1"/>
            <a:r>
              <a:rPr lang="nb-NO" sz="2133" b="1" dirty="0"/>
              <a:t>Mål: </a:t>
            </a:r>
            <a:r>
              <a:rPr lang="nb-NO" sz="2133" dirty="0"/>
              <a:t>Pasienten opplever større grad av trygghet innen 1 uke</a:t>
            </a:r>
          </a:p>
          <a:p>
            <a:r>
              <a:rPr lang="nb-NO" sz="2133" dirty="0"/>
              <a:t>Pasienten trenger hjelp til å ivareta personlig hygiene (P) r/t depresjon (E)</a:t>
            </a:r>
          </a:p>
          <a:p>
            <a:pPr lvl="1"/>
            <a:r>
              <a:rPr lang="nb-NO" sz="2133" b="1" dirty="0"/>
              <a:t>Hovedmål</a:t>
            </a:r>
            <a:r>
              <a:rPr lang="nb-NO" sz="2133" dirty="0"/>
              <a:t>: Ivareta egenomsorg innen planlagt utskrivelse om 6 uker </a:t>
            </a:r>
          </a:p>
          <a:p>
            <a:pPr lvl="1"/>
            <a:r>
              <a:rPr lang="nb-NO" sz="2133" b="1" dirty="0"/>
              <a:t>Delmål</a:t>
            </a:r>
            <a:r>
              <a:rPr lang="nb-NO" sz="2133" dirty="0"/>
              <a:t>: Dusjer en gang i uken 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>
              <a:buClr>
                <a:srgbClr val="194377"/>
              </a:buClr>
            </a:pPr>
            <a:r>
              <a:rPr lang="nb-NO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Fare for obstipasjon på grunn av  redusert aktivitet</a:t>
            </a:r>
          </a:p>
          <a:p>
            <a:pPr lvl="1">
              <a:buClr>
                <a:srgbClr val="194377"/>
              </a:buClr>
            </a:pPr>
            <a:r>
              <a:rPr lang="nb-NO" sz="2133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Mål: </a:t>
            </a:r>
            <a:r>
              <a:rPr lang="nb-NO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Opprettholde normal tarmperistaltikk/tømme tarmen regelmessig</a:t>
            </a:r>
          </a:p>
          <a:p>
            <a:pPr lvl="0">
              <a:buClr>
                <a:srgbClr val="194377"/>
              </a:buClr>
            </a:pPr>
            <a:endParaRPr lang="nb-NO" sz="2267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>
              <a:buClr>
                <a:srgbClr val="194377"/>
              </a:buClr>
            </a:pPr>
            <a:r>
              <a:rPr lang="nb-NO" sz="2267" dirty="0">
                <a:solidFill>
                  <a:prstClr val="black">
                    <a:lumMod val="85000"/>
                    <a:lumOff val="15000"/>
                  </a:prstClr>
                </a:solidFill>
              </a:rPr>
              <a:t>Fare for trykksår på grunn av betydelig nedsatt almenntilstand</a:t>
            </a:r>
          </a:p>
          <a:p>
            <a:pPr lvl="1">
              <a:buClr>
                <a:srgbClr val="194377"/>
              </a:buClr>
            </a:pPr>
            <a:r>
              <a:rPr lang="nb-NO" sz="2133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Mål: </a:t>
            </a:r>
            <a:r>
              <a:rPr lang="nb-NO" sz="2133" dirty="0">
                <a:solidFill>
                  <a:prstClr val="black">
                    <a:lumMod val="85000"/>
                    <a:lumOff val="15000"/>
                  </a:prstClr>
                </a:solidFill>
              </a:rPr>
              <a:t>Huden bevares hel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245896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30" y="2883426"/>
            <a:ext cx="5023540" cy="3836748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Sykepleietiltak/handlinger 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908" y="3217898"/>
            <a:ext cx="4356985" cy="29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26112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Dokumentasjon av sykepleietiltak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Times-Roman"/>
              </a:rPr>
              <a:t>Sykepleietiltak tar utgangspunkt i sykepleiediagnosen og viser hva sykepleiere gjør for å bidra til måloppnåelse </a:t>
            </a:r>
          </a:p>
          <a:p>
            <a:r>
              <a:rPr lang="nb-NO" dirty="0">
                <a:latin typeface="Times-Roman"/>
              </a:rPr>
              <a:t>Sykepleietiltak er målrettet, gjennomtenkte og basert på fagkunnskap og erfaring</a:t>
            </a:r>
          </a:p>
          <a:p>
            <a:r>
              <a:rPr lang="nb-NO" dirty="0"/>
              <a:t>Ved dokumentasjon av tiltak skal følgende beskrives:</a:t>
            </a:r>
          </a:p>
          <a:p>
            <a:pPr lvl="1"/>
            <a:r>
              <a:rPr lang="nb-NO" sz="2133" dirty="0"/>
              <a:t>Hva som skal gjøres (konkret)</a:t>
            </a:r>
          </a:p>
          <a:p>
            <a:pPr lvl="1"/>
            <a:r>
              <a:rPr lang="nb-NO" sz="2133" dirty="0"/>
              <a:t>Hvordan det skal gjøres (henvise til prosedyrer, medisinlister </a:t>
            </a:r>
            <a:r>
              <a:rPr lang="nb-NO" sz="2133" dirty="0" err="1"/>
              <a:t>ect</a:t>
            </a:r>
            <a:r>
              <a:rPr lang="nb-NO" sz="2133" dirty="0"/>
              <a:t>)</a:t>
            </a:r>
          </a:p>
          <a:p>
            <a:pPr lvl="1"/>
            <a:r>
              <a:rPr lang="nb-NO" sz="2133" dirty="0"/>
              <a:t>Hvem som skal gjøre det (helsepersonell, pasient, pårørende)</a:t>
            </a:r>
          </a:p>
          <a:p>
            <a:pPr lvl="1"/>
            <a:r>
              <a:rPr lang="nb-NO" sz="2133" dirty="0"/>
              <a:t>Når det skal gjøres (1 gang eller 2 ganger per vaktskift, en gang i uken </a:t>
            </a:r>
            <a:r>
              <a:rPr lang="nb-NO" sz="2133" dirty="0" err="1"/>
              <a:t>ect</a:t>
            </a:r>
            <a:r>
              <a:rPr lang="nb-NO" sz="2133" dirty="0"/>
              <a:t>)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257223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tiltak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Problemdiagnose 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Risikodiagnose 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3"/>
          </p:nvPr>
        </p:nvSpPr>
        <p:spPr>
          <a:xfrm>
            <a:off x="1463040" y="2282145"/>
            <a:ext cx="4632960" cy="4344348"/>
          </a:xfrm>
        </p:spPr>
        <p:txBody>
          <a:bodyPr>
            <a:normAutofit fontScale="55000" lnSpcReduction="20000"/>
          </a:bodyPr>
          <a:lstStyle/>
          <a:p>
            <a:r>
              <a:rPr lang="nb-NO" dirty="0"/>
              <a:t>Pasienten er desorientert (P) r/t demens (E), som medfører uro/vandring/aggressiv atferd (S)</a:t>
            </a:r>
          </a:p>
          <a:p>
            <a:pPr lvl="1"/>
            <a:r>
              <a:rPr lang="nb-NO" sz="2400" dirty="0"/>
              <a:t>Mål: Pasienten opplever større grad av trygghet</a:t>
            </a:r>
          </a:p>
          <a:p>
            <a:pPr marL="474121" lvl="1" indent="0">
              <a:buNone/>
            </a:pPr>
            <a:endParaRPr lang="nb-NO" sz="2933" b="1" dirty="0"/>
          </a:p>
          <a:p>
            <a:pPr lvl="1"/>
            <a:r>
              <a:rPr lang="nb-NO" sz="2933" b="1" dirty="0"/>
              <a:t>Tiltak: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33" dirty="0"/>
              <a:t>Avdelingsleder;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b-NO" sz="2933" dirty="0"/>
              <a:t>Tilstrebe primærsykepleie (dag/kveld)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b-NO" sz="2933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33" dirty="0"/>
              <a:t>Ansvarlig sykepleier:</a:t>
            </a:r>
          </a:p>
          <a:p>
            <a:pPr lvl="2"/>
            <a:r>
              <a:rPr lang="nb-NO" sz="2933" dirty="0"/>
              <a:t>Tur i sansehagen x 3 uken (</a:t>
            </a:r>
            <a:r>
              <a:rPr lang="nb-NO" sz="2933" dirty="0" err="1"/>
              <a:t>man,ons,fre</a:t>
            </a:r>
            <a:r>
              <a:rPr lang="nb-NO" sz="2933" dirty="0"/>
              <a:t>)</a:t>
            </a:r>
          </a:p>
          <a:p>
            <a:pPr lvl="2"/>
            <a:r>
              <a:rPr lang="nb-NO" sz="2933" dirty="0"/>
              <a:t>Sang og musikk x 1 per vakt</a:t>
            </a:r>
          </a:p>
          <a:p>
            <a:pPr lvl="2"/>
            <a:r>
              <a:rPr lang="nb-NO" sz="2933" dirty="0"/>
              <a:t>Administrere beroligende (v/behov)</a:t>
            </a:r>
          </a:p>
          <a:p>
            <a:pPr lvl="2"/>
            <a:endParaRPr lang="nb-NO" sz="2933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933" dirty="0"/>
              <a:t>Pårørende: </a:t>
            </a:r>
          </a:p>
          <a:p>
            <a:pPr lvl="2"/>
            <a:r>
              <a:rPr lang="nb-NO" sz="2933" dirty="0"/>
              <a:t>Henge opp bilder på pasientens rom (innen 2 uker)   </a:t>
            </a:r>
            <a:r>
              <a:rPr lang="nb-NO" sz="2933" b="1" dirty="0"/>
              <a:t> </a:t>
            </a:r>
          </a:p>
          <a:p>
            <a:pPr lvl="2"/>
            <a:r>
              <a:rPr lang="nb-NO" sz="2933" dirty="0"/>
              <a:t>Høytlesning av avis (ved besøk)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0">
              <a:buClr>
                <a:srgbClr val="194377"/>
              </a:buClr>
            </a:pPr>
            <a:r>
              <a:rPr lang="nb-NO" sz="1467" dirty="0">
                <a:solidFill>
                  <a:prstClr val="black">
                    <a:lumMod val="85000"/>
                    <a:lumOff val="15000"/>
                  </a:prstClr>
                </a:solidFill>
              </a:rPr>
              <a:t>Fare for obstipasjon grunnet redusert aktivitet</a:t>
            </a:r>
          </a:p>
          <a:p>
            <a:pPr lvl="1">
              <a:buClr>
                <a:srgbClr val="194377"/>
              </a:buClr>
            </a:pPr>
            <a:r>
              <a:rPr lang="nb-NO" sz="1467" dirty="0">
                <a:solidFill>
                  <a:prstClr val="black">
                    <a:lumMod val="85000"/>
                    <a:lumOff val="15000"/>
                  </a:prstClr>
                </a:solidFill>
              </a:rPr>
              <a:t>Mål: Opprettholde normal tarmperistaltikk/tømme tarmen regelmessig</a:t>
            </a:r>
          </a:p>
          <a:p>
            <a:pPr lvl="1">
              <a:buClr>
                <a:srgbClr val="194377"/>
              </a:buClr>
            </a:pPr>
            <a:r>
              <a:rPr lang="nb-NO" sz="16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Tiltak:</a:t>
            </a:r>
          </a:p>
          <a:p>
            <a:pPr lvl="1">
              <a:buClr>
                <a:srgbClr val="194377"/>
              </a:buClr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Ansvarlig sykepleier: </a:t>
            </a:r>
          </a:p>
          <a:p>
            <a:pPr lvl="2">
              <a:buClr>
                <a:srgbClr val="194377"/>
              </a:buClr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Gi pasienten informasjon om forebyggende tiltak (fortløpende)</a:t>
            </a:r>
          </a:p>
          <a:p>
            <a:pPr lvl="2">
              <a:buClr>
                <a:srgbClr val="194377"/>
              </a:buClr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Gå tur i korridoren x 1 per vakt</a:t>
            </a:r>
          </a:p>
          <a:p>
            <a:pPr lvl="2">
              <a:buClr>
                <a:srgbClr val="194377"/>
              </a:buClr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Registrere væskeinntak (etter liste)</a:t>
            </a:r>
          </a:p>
          <a:p>
            <a:pPr lvl="2">
              <a:buClr>
                <a:srgbClr val="194377"/>
              </a:buClr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Gi </a:t>
            </a:r>
            <a:r>
              <a:rPr lang="nb-NO" sz="1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duphalac</a:t>
            </a: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 (etter </a:t>
            </a:r>
            <a:r>
              <a:rPr lang="nb-NO" sz="1600" dirty="0" err="1">
                <a:solidFill>
                  <a:prstClr val="black">
                    <a:lumMod val="85000"/>
                    <a:lumOff val="15000"/>
                  </a:prstClr>
                </a:solidFill>
              </a:rPr>
              <a:t>med.liste</a:t>
            </a: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)</a:t>
            </a:r>
            <a:endParaRPr lang="nb-NO" sz="2133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1">
              <a:buClr>
                <a:srgbClr val="194377"/>
              </a:buClr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Pasienten:</a:t>
            </a:r>
          </a:p>
          <a:p>
            <a:pPr lvl="2">
              <a:buClr>
                <a:srgbClr val="194377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Drikke 2000 ml (per dag)</a:t>
            </a:r>
          </a:p>
          <a:p>
            <a:pPr lvl="2">
              <a:buClr>
                <a:srgbClr val="194377"/>
              </a:buClr>
              <a:buFont typeface="Wingdings" panose="05000000000000000000" pitchFamily="2" charset="2"/>
              <a:buChar char="§"/>
            </a:pPr>
            <a:r>
              <a:rPr lang="nb-NO" sz="1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30 min aktivitet (per dag)</a:t>
            </a:r>
          </a:p>
          <a:p>
            <a:pPr marL="963059" lvl="2" indent="0">
              <a:buClr>
                <a:srgbClr val="194377"/>
              </a:buClr>
              <a:buNone/>
            </a:pPr>
            <a:endParaRPr lang="nb-NO" sz="2133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3828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 av tiltakene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EA74DB-9F1A-44AB-B5E3-8C6784410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5030" y="2883426"/>
            <a:ext cx="5023540" cy="3836748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/>
        </p:nvGraphicFramePr>
        <p:xfrm>
          <a:off x="7267202" y="3350619"/>
          <a:ext cx="4355615" cy="290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9159571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Evaluering av tiltakene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Til hensikt å bedømme/vurdere effekten av den sykepleie som er gitt </a:t>
            </a:r>
          </a:p>
          <a:p>
            <a:r>
              <a:rPr lang="nb-NO" dirty="0"/>
              <a:t>Det er det angitte målet som en evaluerer opp mot</a:t>
            </a:r>
          </a:p>
          <a:p>
            <a:pPr lvl="1"/>
            <a:r>
              <a:rPr lang="nb-NO" dirty="0"/>
              <a:t>En evaluerer underveis/fortløpende (formativ evaluering)</a:t>
            </a:r>
          </a:p>
          <a:p>
            <a:pPr lvl="1"/>
            <a:r>
              <a:rPr lang="nb-NO" dirty="0"/>
              <a:t>En evaluerer når en har vurdert at mål skal være nådd (summativ evaluering) </a:t>
            </a:r>
          </a:p>
          <a:p>
            <a:r>
              <a:rPr lang="nb-NO" dirty="0"/>
              <a:t>Hvis måloppnåelse har funnet sted så seponeres problemet fra den aktuelle pleieplanen</a:t>
            </a:r>
          </a:p>
          <a:p>
            <a:r>
              <a:rPr lang="nb-NO" dirty="0"/>
              <a:t>Hvis måloppnåelse ikke finner sted, kan det ha flere årsaker:</a:t>
            </a:r>
          </a:p>
          <a:p>
            <a:pPr lvl="1"/>
            <a:r>
              <a:rPr lang="nb-NO" dirty="0"/>
              <a:t>Var målet realistisk?</a:t>
            </a:r>
          </a:p>
          <a:p>
            <a:pPr lvl="1"/>
            <a:r>
              <a:rPr lang="nb-NO" dirty="0"/>
              <a:t>Har sykepleiediagnosen fanget det riktige problemet?</a:t>
            </a:r>
          </a:p>
          <a:p>
            <a:pPr lvl="1"/>
            <a:r>
              <a:rPr lang="nb-NO" dirty="0"/>
              <a:t>Har tiltakene blitt fulgt opp etter planen?</a:t>
            </a:r>
          </a:p>
          <a:p>
            <a:pPr lvl="1"/>
            <a:r>
              <a:rPr lang="nb-NO" dirty="0"/>
              <a:t>Var tiltakene tilstrekkelige?</a:t>
            </a:r>
          </a:p>
          <a:p>
            <a:pPr lvl="1"/>
            <a:r>
              <a:rPr lang="nb-NO" dirty="0"/>
              <a:t>Har det skjedd endringer i pasientens tilstand som kan ha påvirket resultatet?</a:t>
            </a:r>
          </a:p>
        </p:txBody>
      </p:sp>
    </p:spTree>
    <p:extLst>
      <p:ext uri="{BB962C8B-B14F-4D97-AF65-F5344CB8AC3E}">
        <p14:creationId xmlns:p14="http://schemas.microsoft.com/office/powerpoint/2010/main" val="707280259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iS_Theme_no_NY">
  <a:themeElements>
    <a:clrScheme name="UiS 2013">
      <a:dk1>
        <a:sysClr val="windowText" lastClr="000000"/>
      </a:dk1>
      <a:lt1>
        <a:sysClr val="window" lastClr="FFFFFF"/>
      </a:lt1>
      <a:dk2>
        <a:srgbClr val="194377"/>
      </a:dk2>
      <a:lt2>
        <a:srgbClr val="E4E9EF"/>
      </a:lt2>
      <a:accent1>
        <a:srgbClr val="194377"/>
      </a:accent1>
      <a:accent2>
        <a:srgbClr val="EE4A9A"/>
      </a:accent2>
      <a:accent3>
        <a:srgbClr val="319BD1"/>
      </a:accent3>
      <a:accent4>
        <a:srgbClr val="F47B1F"/>
      </a:accent4>
      <a:accent5>
        <a:srgbClr val="92AA33"/>
      </a:accent5>
      <a:accent6>
        <a:srgbClr val="826B64"/>
      </a:accent6>
      <a:hlink>
        <a:srgbClr val="319BD1"/>
      </a:hlink>
      <a:folHlink>
        <a:srgbClr val="B2B2B2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S_Theme" id="{C649B923-D89C-4EC8-A087-938624989872}" vid="{71D490ED-B28B-4BEE-B759-BDDDAD98ECC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865</Words>
  <Application>Microsoft Office PowerPoint</Application>
  <PresentationFormat>Widescreen</PresentationFormat>
  <Paragraphs>126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Soho Gothic Std</vt:lpstr>
      <vt:lpstr>Times-Roman</vt:lpstr>
      <vt:lpstr>Trebuchet MS</vt:lpstr>
      <vt:lpstr>Wingdings</vt:lpstr>
      <vt:lpstr>Office-tema</vt:lpstr>
      <vt:lpstr>UiS_Theme_no_NY</vt:lpstr>
      <vt:lpstr>Nettleksjon 6: Mål/ tiltak og evaluering </vt:lpstr>
      <vt:lpstr>Formulering av mål </vt:lpstr>
      <vt:lpstr>Krav til målformulering  </vt:lpstr>
      <vt:lpstr>Eksempler målformuleringer</vt:lpstr>
      <vt:lpstr>Sykepleietiltak/handlinger </vt:lpstr>
      <vt:lpstr>Dokumentasjon av sykepleietiltak</vt:lpstr>
      <vt:lpstr>Eksempler på tiltak </vt:lpstr>
      <vt:lpstr>Evaluering av tiltakene </vt:lpstr>
      <vt:lpstr>Evaluering av tiltakene </vt:lpstr>
      <vt:lpstr>Viktige kjennetegn ved evaluering </vt:lpstr>
      <vt:lpstr>Involver pårørende…</vt:lpstr>
      <vt:lpstr>PowerPoint-presentasjon</vt:lpstr>
      <vt:lpstr>Veiledende sykepleieplaner </vt:lpstr>
      <vt:lpstr>Nettleksjon 7: Hvordan står det til med «dagens» sykepleiedokumentasjon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Mål/ tiltak og evaluering </dc:title>
  <dc:creator>Kristin Alstveit Laugaland</dc:creator>
  <cp:lastModifiedBy>Kristin Alstveit</cp:lastModifiedBy>
  <cp:revision>13</cp:revision>
  <cp:lastPrinted>2020-09-24T06:23:58Z</cp:lastPrinted>
  <dcterms:created xsi:type="dcterms:W3CDTF">2020-09-08T09:22:09Z</dcterms:created>
  <dcterms:modified xsi:type="dcterms:W3CDTF">2020-09-24T11:02:01Z</dcterms:modified>
</cp:coreProperties>
</file>