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319" r:id="rId4"/>
    <p:sldId id="270" r:id="rId5"/>
    <p:sldId id="285" r:id="rId6"/>
    <p:sldId id="271" r:id="rId7"/>
    <p:sldId id="272" r:id="rId8"/>
    <p:sldId id="273" r:id="rId9"/>
    <p:sldId id="274" r:id="rId10"/>
    <p:sldId id="276" r:id="rId11"/>
    <p:sldId id="279" r:id="rId12"/>
    <p:sldId id="280" r:id="rId13"/>
    <p:sldId id="278" r:id="rId14"/>
    <p:sldId id="277" r:id="rId15"/>
    <p:sldId id="282" r:id="rId16"/>
    <p:sldId id="283" r:id="rId17"/>
    <p:sldId id="286" r:id="rId18"/>
    <p:sldId id="322" r:id="rId19"/>
    <p:sldId id="323" r:id="rId20"/>
  </p:sldIdLst>
  <p:sldSz cx="9144000" cy="5143500" type="screen16x9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78665" autoAdjust="0"/>
  </p:normalViewPr>
  <p:slideViewPr>
    <p:cSldViewPr snapToGrid="0">
      <p:cViewPr varScale="1">
        <p:scale>
          <a:sx n="135" d="100"/>
          <a:sy n="135" d="100"/>
        </p:scale>
        <p:origin x="96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7F78A4-399A-43AF-B9CC-0D42140AFBC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57C7BA3-0CED-4FEB-97D3-E616BB0A613C}">
      <dgm:prSet phldrT="[Tekst]"/>
      <dgm:spPr>
        <a:solidFill>
          <a:srgbClr val="FF0000"/>
        </a:solidFill>
      </dgm:spPr>
      <dgm:t>
        <a:bodyPr/>
        <a:lstStyle/>
        <a:p>
          <a:r>
            <a:rPr lang="nb-NO" dirty="0"/>
            <a:t>1. Datasamling </a:t>
          </a:r>
        </a:p>
      </dgm:t>
    </dgm:pt>
    <dgm:pt modelId="{A40A9503-FD50-4EFB-9249-98CF644E0FC0}" type="parTrans" cxnId="{0ABBB6FE-B102-4D3D-8F51-DFD30546B456}">
      <dgm:prSet/>
      <dgm:spPr/>
      <dgm:t>
        <a:bodyPr/>
        <a:lstStyle/>
        <a:p>
          <a:endParaRPr lang="nb-NO"/>
        </a:p>
      </dgm:t>
    </dgm:pt>
    <dgm:pt modelId="{1601ECD9-531C-49BC-BBE6-41F8F1E6B7DF}" type="sibTrans" cxnId="{0ABBB6FE-B102-4D3D-8F51-DFD30546B456}">
      <dgm:prSet/>
      <dgm:spPr/>
      <dgm:t>
        <a:bodyPr/>
        <a:lstStyle/>
        <a:p>
          <a:endParaRPr lang="nb-NO"/>
        </a:p>
      </dgm:t>
    </dgm:pt>
    <dgm:pt modelId="{684D8769-125F-4A4A-8C53-A482A6783794}">
      <dgm:prSet phldrT="[Tekst]"/>
      <dgm:spPr/>
      <dgm:t>
        <a:bodyPr/>
        <a:lstStyle/>
        <a:p>
          <a:r>
            <a:rPr lang="nb-NO" dirty="0"/>
            <a:t>2. Identifisering av behov</a:t>
          </a:r>
        </a:p>
      </dgm:t>
    </dgm:pt>
    <dgm:pt modelId="{2CF129E3-5943-4792-BECF-FB14384B1320}" type="parTrans" cxnId="{90E6EC88-F394-45B1-B66D-3C959623CD82}">
      <dgm:prSet/>
      <dgm:spPr/>
      <dgm:t>
        <a:bodyPr/>
        <a:lstStyle/>
        <a:p>
          <a:endParaRPr lang="nb-NO"/>
        </a:p>
      </dgm:t>
    </dgm:pt>
    <dgm:pt modelId="{117027D4-000B-40E8-AFEA-3153ED47B98C}" type="sibTrans" cxnId="{90E6EC88-F394-45B1-B66D-3C959623CD82}">
      <dgm:prSet/>
      <dgm:spPr/>
      <dgm:t>
        <a:bodyPr/>
        <a:lstStyle/>
        <a:p>
          <a:endParaRPr lang="nb-NO"/>
        </a:p>
      </dgm:t>
    </dgm:pt>
    <dgm:pt modelId="{69138D52-076D-411D-BAB8-7693238119C7}">
      <dgm:prSet phldrT="[Tekst]"/>
      <dgm:spPr/>
      <dgm:t>
        <a:bodyPr/>
        <a:lstStyle/>
        <a:p>
          <a:r>
            <a:rPr lang="nb-NO" dirty="0"/>
            <a:t>3. Mål </a:t>
          </a:r>
        </a:p>
      </dgm:t>
    </dgm:pt>
    <dgm:pt modelId="{0B9A3898-A6F5-4B2B-9CE2-9206339FB18E}" type="parTrans" cxnId="{4079BC5B-996D-4102-8776-17EA82ABA1DF}">
      <dgm:prSet/>
      <dgm:spPr/>
      <dgm:t>
        <a:bodyPr/>
        <a:lstStyle/>
        <a:p>
          <a:endParaRPr lang="nb-NO"/>
        </a:p>
      </dgm:t>
    </dgm:pt>
    <dgm:pt modelId="{765FDF90-3BB4-462B-B1A7-2CC8E6BF9859}" type="sibTrans" cxnId="{4079BC5B-996D-4102-8776-17EA82ABA1DF}">
      <dgm:prSet/>
      <dgm:spPr/>
      <dgm:t>
        <a:bodyPr/>
        <a:lstStyle/>
        <a:p>
          <a:endParaRPr lang="nb-NO"/>
        </a:p>
      </dgm:t>
    </dgm:pt>
    <dgm:pt modelId="{0B58478C-772A-4AF6-B37A-F638B50ED9E1}">
      <dgm:prSet phldrT="[Tekst]"/>
      <dgm:spPr/>
      <dgm:t>
        <a:bodyPr/>
        <a:lstStyle/>
        <a:p>
          <a:r>
            <a:rPr lang="nb-NO" dirty="0"/>
            <a:t>4. Sykepleietiltak </a:t>
          </a:r>
        </a:p>
      </dgm:t>
    </dgm:pt>
    <dgm:pt modelId="{72CAE662-536D-432E-9C85-D16575691974}" type="parTrans" cxnId="{28F654EB-251C-48B0-8E77-D6DCF3FEC357}">
      <dgm:prSet/>
      <dgm:spPr/>
      <dgm:t>
        <a:bodyPr/>
        <a:lstStyle/>
        <a:p>
          <a:endParaRPr lang="nb-NO"/>
        </a:p>
      </dgm:t>
    </dgm:pt>
    <dgm:pt modelId="{D5FE36F5-5C4D-4F88-BECB-B59D1BE8FB26}" type="sibTrans" cxnId="{28F654EB-251C-48B0-8E77-D6DCF3FEC357}">
      <dgm:prSet/>
      <dgm:spPr/>
      <dgm:t>
        <a:bodyPr/>
        <a:lstStyle/>
        <a:p>
          <a:endParaRPr lang="nb-NO"/>
        </a:p>
      </dgm:t>
    </dgm:pt>
    <dgm:pt modelId="{2AE88BCD-9F46-413D-8F11-5AE2CD7FD478}">
      <dgm:prSet phldrT="[Tekst]"/>
      <dgm:spPr/>
      <dgm:t>
        <a:bodyPr/>
        <a:lstStyle/>
        <a:p>
          <a:r>
            <a:rPr lang="nb-NO" dirty="0"/>
            <a:t>5. Evaluering </a:t>
          </a:r>
        </a:p>
      </dgm:t>
    </dgm:pt>
    <dgm:pt modelId="{722BFF3A-E711-47C3-A95C-5925C8CFF905}" type="parTrans" cxnId="{14D8F95F-35A3-4187-B2A1-5D49949F0902}">
      <dgm:prSet/>
      <dgm:spPr/>
      <dgm:t>
        <a:bodyPr/>
        <a:lstStyle/>
        <a:p>
          <a:endParaRPr lang="nb-NO"/>
        </a:p>
      </dgm:t>
    </dgm:pt>
    <dgm:pt modelId="{F87ABB97-7C9D-4F2D-8FCD-F698DB6E7AB3}" type="sibTrans" cxnId="{14D8F95F-35A3-4187-B2A1-5D49949F0902}">
      <dgm:prSet/>
      <dgm:spPr/>
      <dgm:t>
        <a:bodyPr/>
        <a:lstStyle/>
        <a:p>
          <a:endParaRPr lang="nb-NO"/>
        </a:p>
      </dgm:t>
    </dgm:pt>
    <dgm:pt modelId="{A61745AC-10DD-4428-B17F-6F89137DB88D}" type="pres">
      <dgm:prSet presAssocID="{047F78A4-399A-43AF-B9CC-0D42140AFBC2}" presName="cycle" presStyleCnt="0">
        <dgm:presLayoutVars>
          <dgm:dir/>
          <dgm:resizeHandles val="exact"/>
        </dgm:presLayoutVars>
      </dgm:prSet>
      <dgm:spPr/>
    </dgm:pt>
    <dgm:pt modelId="{B3B6B24A-0176-4B44-9269-E50653255A31}" type="pres">
      <dgm:prSet presAssocID="{E57C7BA3-0CED-4FEB-97D3-E616BB0A613C}" presName="node" presStyleLbl="node1" presStyleIdx="0" presStyleCnt="5">
        <dgm:presLayoutVars>
          <dgm:bulletEnabled val="1"/>
        </dgm:presLayoutVars>
      </dgm:prSet>
      <dgm:spPr/>
    </dgm:pt>
    <dgm:pt modelId="{3976E97B-988F-4065-9A83-374B1F7B25E9}" type="pres">
      <dgm:prSet presAssocID="{E57C7BA3-0CED-4FEB-97D3-E616BB0A613C}" presName="spNode" presStyleCnt="0"/>
      <dgm:spPr/>
    </dgm:pt>
    <dgm:pt modelId="{D685889F-9ECA-4604-9DE9-99EBC3FD2EB7}" type="pres">
      <dgm:prSet presAssocID="{1601ECD9-531C-49BC-BBE6-41F8F1E6B7DF}" presName="sibTrans" presStyleLbl="sibTrans1D1" presStyleIdx="0" presStyleCnt="5"/>
      <dgm:spPr/>
    </dgm:pt>
    <dgm:pt modelId="{2918F5FE-6627-4EB1-ADBB-B94BB23A9BE3}" type="pres">
      <dgm:prSet presAssocID="{684D8769-125F-4A4A-8C53-A482A6783794}" presName="node" presStyleLbl="node1" presStyleIdx="1" presStyleCnt="5">
        <dgm:presLayoutVars>
          <dgm:bulletEnabled val="1"/>
        </dgm:presLayoutVars>
      </dgm:prSet>
      <dgm:spPr/>
    </dgm:pt>
    <dgm:pt modelId="{F773EF77-98BC-451E-92FE-9B4D098A1433}" type="pres">
      <dgm:prSet presAssocID="{684D8769-125F-4A4A-8C53-A482A6783794}" presName="spNode" presStyleCnt="0"/>
      <dgm:spPr/>
    </dgm:pt>
    <dgm:pt modelId="{97A3E68E-449C-4EF1-8902-40A087E80596}" type="pres">
      <dgm:prSet presAssocID="{117027D4-000B-40E8-AFEA-3153ED47B98C}" presName="sibTrans" presStyleLbl="sibTrans1D1" presStyleIdx="1" presStyleCnt="5"/>
      <dgm:spPr/>
    </dgm:pt>
    <dgm:pt modelId="{C95DC449-C74F-4BAA-9077-E5C8FBCC6B9D}" type="pres">
      <dgm:prSet presAssocID="{69138D52-076D-411D-BAB8-7693238119C7}" presName="node" presStyleLbl="node1" presStyleIdx="2" presStyleCnt="5">
        <dgm:presLayoutVars>
          <dgm:bulletEnabled val="1"/>
        </dgm:presLayoutVars>
      </dgm:prSet>
      <dgm:spPr/>
    </dgm:pt>
    <dgm:pt modelId="{D3043CC5-E073-417C-B7DF-2BA6D86FDF8B}" type="pres">
      <dgm:prSet presAssocID="{69138D52-076D-411D-BAB8-7693238119C7}" presName="spNode" presStyleCnt="0"/>
      <dgm:spPr/>
    </dgm:pt>
    <dgm:pt modelId="{3939C631-E6F0-4E8D-9942-9845ADE7BBFE}" type="pres">
      <dgm:prSet presAssocID="{765FDF90-3BB4-462B-B1A7-2CC8E6BF9859}" presName="sibTrans" presStyleLbl="sibTrans1D1" presStyleIdx="2" presStyleCnt="5"/>
      <dgm:spPr/>
    </dgm:pt>
    <dgm:pt modelId="{8BFD3976-E193-40DE-B17B-EC7BB30FD2F1}" type="pres">
      <dgm:prSet presAssocID="{0B58478C-772A-4AF6-B37A-F638B50ED9E1}" presName="node" presStyleLbl="node1" presStyleIdx="3" presStyleCnt="5">
        <dgm:presLayoutVars>
          <dgm:bulletEnabled val="1"/>
        </dgm:presLayoutVars>
      </dgm:prSet>
      <dgm:spPr/>
    </dgm:pt>
    <dgm:pt modelId="{7E2E468F-76CA-4333-8F1D-FD7F186F978A}" type="pres">
      <dgm:prSet presAssocID="{0B58478C-772A-4AF6-B37A-F638B50ED9E1}" presName="spNode" presStyleCnt="0"/>
      <dgm:spPr/>
    </dgm:pt>
    <dgm:pt modelId="{F18CB238-6F13-43F7-97C3-6A35D5CD9C60}" type="pres">
      <dgm:prSet presAssocID="{D5FE36F5-5C4D-4F88-BECB-B59D1BE8FB26}" presName="sibTrans" presStyleLbl="sibTrans1D1" presStyleIdx="3" presStyleCnt="5"/>
      <dgm:spPr/>
    </dgm:pt>
    <dgm:pt modelId="{27522BF0-3FF8-47FA-B120-BDEC1FD57A20}" type="pres">
      <dgm:prSet presAssocID="{2AE88BCD-9F46-413D-8F11-5AE2CD7FD478}" presName="node" presStyleLbl="node1" presStyleIdx="4" presStyleCnt="5">
        <dgm:presLayoutVars>
          <dgm:bulletEnabled val="1"/>
        </dgm:presLayoutVars>
      </dgm:prSet>
      <dgm:spPr/>
    </dgm:pt>
    <dgm:pt modelId="{42A2DD98-F918-42B1-9FC2-05A84C719730}" type="pres">
      <dgm:prSet presAssocID="{2AE88BCD-9F46-413D-8F11-5AE2CD7FD478}" presName="spNode" presStyleCnt="0"/>
      <dgm:spPr/>
    </dgm:pt>
    <dgm:pt modelId="{92B4A517-2CBF-4789-BA8F-BECCD9B00AB2}" type="pres">
      <dgm:prSet presAssocID="{F87ABB97-7C9D-4F2D-8FCD-F698DB6E7AB3}" presName="sibTrans" presStyleLbl="sibTrans1D1" presStyleIdx="4" presStyleCnt="5"/>
      <dgm:spPr/>
    </dgm:pt>
  </dgm:ptLst>
  <dgm:cxnLst>
    <dgm:cxn modelId="{7C586625-A28D-4830-AF3E-C222FACD0508}" type="presOf" srcId="{117027D4-000B-40E8-AFEA-3153ED47B98C}" destId="{97A3E68E-449C-4EF1-8902-40A087E80596}" srcOrd="0" destOrd="0" presId="urn:microsoft.com/office/officeart/2005/8/layout/cycle6"/>
    <dgm:cxn modelId="{2F2EF225-B8B6-4090-8E1E-A987586ABDD4}" type="presOf" srcId="{1601ECD9-531C-49BC-BBE6-41F8F1E6B7DF}" destId="{D685889F-9ECA-4604-9DE9-99EBC3FD2EB7}" srcOrd="0" destOrd="0" presId="urn:microsoft.com/office/officeart/2005/8/layout/cycle6"/>
    <dgm:cxn modelId="{ECCB8927-5F66-4578-B0F7-5F398FD5145B}" type="presOf" srcId="{0B58478C-772A-4AF6-B37A-F638B50ED9E1}" destId="{8BFD3976-E193-40DE-B17B-EC7BB30FD2F1}" srcOrd="0" destOrd="0" presId="urn:microsoft.com/office/officeart/2005/8/layout/cycle6"/>
    <dgm:cxn modelId="{4079BC5B-996D-4102-8776-17EA82ABA1DF}" srcId="{047F78A4-399A-43AF-B9CC-0D42140AFBC2}" destId="{69138D52-076D-411D-BAB8-7693238119C7}" srcOrd="2" destOrd="0" parTransId="{0B9A3898-A6F5-4B2B-9CE2-9206339FB18E}" sibTransId="{765FDF90-3BB4-462B-B1A7-2CC8E6BF9859}"/>
    <dgm:cxn modelId="{14D8F95F-35A3-4187-B2A1-5D49949F0902}" srcId="{047F78A4-399A-43AF-B9CC-0D42140AFBC2}" destId="{2AE88BCD-9F46-413D-8F11-5AE2CD7FD478}" srcOrd="4" destOrd="0" parTransId="{722BFF3A-E711-47C3-A95C-5925C8CFF905}" sibTransId="{F87ABB97-7C9D-4F2D-8FCD-F698DB6E7AB3}"/>
    <dgm:cxn modelId="{78A9EF41-AC01-4956-8CFB-F3544686CCF1}" type="presOf" srcId="{E57C7BA3-0CED-4FEB-97D3-E616BB0A613C}" destId="{B3B6B24A-0176-4B44-9269-E50653255A31}" srcOrd="0" destOrd="0" presId="urn:microsoft.com/office/officeart/2005/8/layout/cycle6"/>
    <dgm:cxn modelId="{B0B85D44-68AF-4F5E-904F-304A116252C0}" type="presOf" srcId="{2AE88BCD-9F46-413D-8F11-5AE2CD7FD478}" destId="{27522BF0-3FF8-47FA-B120-BDEC1FD57A20}" srcOrd="0" destOrd="0" presId="urn:microsoft.com/office/officeart/2005/8/layout/cycle6"/>
    <dgm:cxn modelId="{71C52155-FC81-4143-84A0-0C665C7234F1}" type="presOf" srcId="{D5FE36F5-5C4D-4F88-BECB-B59D1BE8FB26}" destId="{F18CB238-6F13-43F7-97C3-6A35D5CD9C60}" srcOrd="0" destOrd="0" presId="urn:microsoft.com/office/officeart/2005/8/layout/cycle6"/>
    <dgm:cxn modelId="{90E6EC88-F394-45B1-B66D-3C959623CD82}" srcId="{047F78A4-399A-43AF-B9CC-0D42140AFBC2}" destId="{684D8769-125F-4A4A-8C53-A482A6783794}" srcOrd="1" destOrd="0" parTransId="{2CF129E3-5943-4792-BECF-FB14384B1320}" sibTransId="{117027D4-000B-40E8-AFEA-3153ED47B98C}"/>
    <dgm:cxn modelId="{8413FD92-EE60-4677-ACD6-26BF91DEDC46}" type="presOf" srcId="{684D8769-125F-4A4A-8C53-A482A6783794}" destId="{2918F5FE-6627-4EB1-ADBB-B94BB23A9BE3}" srcOrd="0" destOrd="0" presId="urn:microsoft.com/office/officeart/2005/8/layout/cycle6"/>
    <dgm:cxn modelId="{62C22D99-CCDE-4A6F-B67A-4A3ED4621260}" type="presOf" srcId="{765FDF90-3BB4-462B-B1A7-2CC8E6BF9859}" destId="{3939C631-E6F0-4E8D-9942-9845ADE7BBFE}" srcOrd="0" destOrd="0" presId="urn:microsoft.com/office/officeart/2005/8/layout/cycle6"/>
    <dgm:cxn modelId="{B97D7DA9-390E-4F9D-A4D5-49F2A86D2D1E}" type="presOf" srcId="{69138D52-076D-411D-BAB8-7693238119C7}" destId="{C95DC449-C74F-4BAA-9077-E5C8FBCC6B9D}" srcOrd="0" destOrd="0" presId="urn:microsoft.com/office/officeart/2005/8/layout/cycle6"/>
    <dgm:cxn modelId="{28F654EB-251C-48B0-8E77-D6DCF3FEC357}" srcId="{047F78A4-399A-43AF-B9CC-0D42140AFBC2}" destId="{0B58478C-772A-4AF6-B37A-F638B50ED9E1}" srcOrd="3" destOrd="0" parTransId="{72CAE662-536D-432E-9C85-D16575691974}" sibTransId="{D5FE36F5-5C4D-4F88-BECB-B59D1BE8FB26}"/>
    <dgm:cxn modelId="{E95B8EFD-0D36-4307-AB4B-6144E72DB9B4}" type="presOf" srcId="{F87ABB97-7C9D-4F2D-8FCD-F698DB6E7AB3}" destId="{92B4A517-2CBF-4789-BA8F-BECCD9B00AB2}" srcOrd="0" destOrd="0" presId="urn:microsoft.com/office/officeart/2005/8/layout/cycle6"/>
    <dgm:cxn modelId="{E534D5FD-4E12-4556-AD8A-9A01BF0DA4A5}" type="presOf" srcId="{047F78A4-399A-43AF-B9CC-0D42140AFBC2}" destId="{A61745AC-10DD-4428-B17F-6F89137DB88D}" srcOrd="0" destOrd="0" presId="urn:microsoft.com/office/officeart/2005/8/layout/cycle6"/>
    <dgm:cxn modelId="{0ABBB6FE-B102-4D3D-8F51-DFD30546B456}" srcId="{047F78A4-399A-43AF-B9CC-0D42140AFBC2}" destId="{E57C7BA3-0CED-4FEB-97D3-E616BB0A613C}" srcOrd="0" destOrd="0" parTransId="{A40A9503-FD50-4EFB-9249-98CF644E0FC0}" sibTransId="{1601ECD9-531C-49BC-BBE6-41F8F1E6B7DF}"/>
    <dgm:cxn modelId="{09F202D3-D065-454F-B8B7-27D91D284D34}" type="presParOf" srcId="{A61745AC-10DD-4428-B17F-6F89137DB88D}" destId="{B3B6B24A-0176-4B44-9269-E50653255A31}" srcOrd="0" destOrd="0" presId="urn:microsoft.com/office/officeart/2005/8/layout/cycle6"/>
    <dgm:cxn modelId="{D06BCBE2-E2DF-4379-A7AF-C6CBC3840FF4}" type="presParOf" srcId="{A61745AC-10DD-4428-B17F-6F89137DB88D}" destId="{3976E97B-988F-4065-9A83-374B1F7B25E9}" srcOrd="1" destOrd="0" presId="urn:microsoft.com/office/officeart/2005/8/layout/cycle6"/>
    <dgm:cxn modelId="{01FE3A9F-BB66-4F03-B3E1-13DE522B12A5}" type="presParOf" srcId="{A61745AC-10DD-4428-B17F-6F89137DB88D}" destId="{D685889F-9ECA-4604-9DE9-99EBC3FD2EB7}" srcOrd="2" destOrd="0" presId="urn:microsoft.com/office/officeart/2005/8/layout/cycle6"/>
    <dgm:cxn modelId="{6E2DACB7-ED63-496A-BAB6-8AC2B7FF88E8}" type="presParOf" srcId="{A61745AC-10DD-4428-B17F-6F89137DB88D}" destId="{2918F5FE-6627-4EB1-ADBB-B94BB23A9BE3}" srcOrd="3" destOrd="0" presId="urn:microsoft.com/office/officeart/2005/8/layout/cycle6"/>
    <dgm:cxn modelId="{532A4281-D6E4-40B0-93C2-AD0D5787AC55}" type="presParOf" srcId="{A61745AC-10DD-4428-B17F-6F89137DB88D}" destId="{F773EF77-98BC-451E-92FE-9B4D098A1433}" srcOrd="4" destOrd="0" presId="urn:microsoft.com/office/officeart/2005/8/layout/cycle6"/>
    <dgm:cxn modelId="{4D827CBF-9F58-4199-9A07-F8C334E996FC}" type="presParOf" srcId="{A61745AC-10DD-4428-B17F-6F89137DB88D}" destId="{97A3E68E-449C-4EF1-8902-40A087E80596}" srcOrd="5" destOrd="0" presId="urn:microsoft.com/office/officeart/2005/8/layout/cycle6"/>
    <dgm:cxn modelId="{1F95D658-F480-4831-9C23-01D3785E15FD}" type="presParOf" srcId="{A61745AC-10DD-4428-B17F-6F89137DB88D}" destId="{C95DC449-C74F-4BAA-9077-E5C8FBCC6B9D}" srcOrd="6" destOrd="0" presId="urn:microsoft.com/office/officeart/2005/8/layout/cycle6"/>
    <dgm:cxn modelId="{73BBC2D2-CD38-4086-A1E9-B9D156ACD95A}" type="presParOf" srcId="{A61745AC-10DD-4428-B17F-6F89137DB88D}" destId="{D3043CC5-E073-417C-B7DF-2BA6D86FDF8B}" srcOrd="7" destOrd="0" presId="urn:microsoft.com/office/officeart/2005/8/layout/cycle6"/>
    <dgm:cxn modelId="{AF55DDD6-2E1F-4A64-95F6-F64F4E74B687}" type="presParOf" srcId="{A61745AC-10DD-4428-B17F-6F89137DB88D}" destId="{3939C631-E6F0-4E8D-9942-9845ADE7BBFE}" srcOrd="8" destOrd="0" presId="urn:microsoft.com/office/officeart/2005/8/layout/cycle6"/>
    <dgm:cxn modelId="{6D08D25E-25C9-4C35-BDE2-A0AE94D41608}" type="presParOf" srcId="{A61745AC-10DD-4428-B17F-6F89137DB88D}" destId="{8BFD3976-E193-40DE-B17B-EC7BB30FD2F1}" srcOrd="9" destOrd="0" presId="urn:microsoft.com/office/officeart/2005/8/layout/cycle6"/>
    <dgm:cxn modelId="{B3206226-8C52-4826-B6A8-4C8067723CA0}" type="presParOf" srcId="{A61745AC-10DD-4428-B17F-6F89137DB88D}" destId="{7E2E468F-76CA-4333-8F1D-FD7F186F978A}" srcOrd="10" destOrd="0" presId="urn:microsoft.com/office/officeart/2005/8/layout/cycle6"/>
    <dgm:cxn modelId="{3745F7E0-E0DA-499D-82C8-09A51BC878A4}" type="presParOf" srcId="{A61745AC-10DD-4428-B17F-6F89137DB88D}" destId="{F18CB238-6F13-43F7-97C3-6A35D5CD9C60}" srcOrd="11" destOrd="0" presId="urn:microsoft.com/office/officeart/2005/8/layout/cycle6"/>
    <dgm:cxn modelId="{625F53CF-58DB-4B58-8018-FC3AE5B76A5B}" type="presParOf" srcId="{A61745AC-10DD-4428-B17F-6F89137DB88D}" destId="{27522BF0-3FF8-47FA-B120-BDEC1FD57A20}" srcOrd="12" destOrd="0" presId="urn:microsoft.com/office/officeart/2005/8/layout/cycle6"/>
    <dgm:cxn modelId="{D557D6AB-EA7F-4134-B0BF-16F4C9DEB8FE}" type="presParOf" srcId="{A61745AC-10DD-4428-B17F-6F89137DB88D}" destId="{42A2DD98-F918-42B1-9FC2-05A84C719730}" srcOrd="13" destOrd="0" presId="urn:microsoft.com/office/officeart/2005/8/layout/cycle6"/>
    <dgm:cxn modelId="{C25A2845-B771-485E-8A0A-ACD3A6DCCD1A}" type="presParOf" srcId="{A61745AC-10DD-4428-B17F-6F89137DB88D}" destId="{92B4A517-2CBF-4789-BA8F-BECCD9B00AB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6B24A-0176-4B44-9269-E50653255A31}">
      <dsp:nvSpPr>
        <dsp:cNvPr id="0" name=""/>
        <dsp:cNvSpPr/>
      </dsp:nvSpPr>
      <dsp:spPr>
        <a:xfrm>
          <a:off x="1307745" y="1027"/>
          <a:ext cx="776862" cy="504960"/>
        </a:xfrm>
        <a:prstGeom prst="roundRect">
          <a:avLst/>
        </a:prstGeom>
        <a:solidFill>
          <a:srgbClr val="FF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1. Datasamling </a:t>
          </a:r>
        </a:p>
      </dsp:txBody>
      <dsp:txXfrm>
        <a:off x="1332395" y="25677"/>
        <a:ext cx="727562" cy="455660"/>
      </dsp:txXfrm>
    </dsp:sp>
    <dsp:sp modelId="{D685889F-9ECA-4604-9DE9-99EBC3FD2EB7}">
      <dsp:nvSpPr>
        <dsp:cNvPr id="0" name=""/>
        <dsp:cNvSpPr/>
      </dsp:nvSpPr>
      <dsp:spPr>
        <a:xfrm>
          <a:off x="686920" y="253507"/>
          <a:ext cx="2018513" cy="2018513"/>
        </a:xfrm>
        <a:custGeom>
          <a:avLst/>
          <a:gdLst/>
          <a:ahLst/>
          <a:cxnLst/>
          <a:rect l="0" t="0" r="0" b="0"/>
          <a:pathLst>
            <a:path>
              <a:moveTo>
                <a:pt x="1403029" y="79987"/>
              </a:moveTo>
              <a:arcTo wR="1009256" hR="1009256" stAng="17577872" swAng="196243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8F5FE-6627-4EB1-ADBB-B94BB23A9BE3}">
      <dsp:nvSpPr>
        <dsp:cNvPr id="0" name=""/>
        <dsp:cNvSpPr/>
      </dsp:nvSpPr>
      <dsp:spPr>
        <a:xfrm>
          <a:off x="2267606" y="698406"/>
          <a:ext cx="776862" cy="50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2. Identifisering av behov</a:t>
          </a:r>
        </a:p>
      </dsp:txBody>
      <dsp:txXfrm>
        <a:off x="2292256" y="723056"/>
        <a:ext cx="727562" cy="455660"/>
      </dsp:txXfrm>
    </dsp:sp>
    <dsp:sp modelId="{97A3E68E-449C-4EF1-8902-40A087E80596}">
      <dsp:nvSpPr>
        <dsp:cNvPr id="0" name=""/>
        <dsp:cNvSpPr/>
      </dsp:nvSpPr>
      <dsp:spPr>
        <a:xfrm>
          <a:off x="686920" y="253507"/>
          <a:ext cx="2018513" cy="2018513"/>
        </a:xfrm>
        <a:custGeom>
          <a:avLst/>
          <a:gdLst/>
          <a:ahLst/>
          <a:cxnLst/>
          <a:rect l="0" t="0" r="0" b="0"/>
          <a:pathLst>
            <a:path>
              <a:moveTo>
                <a:pt x="2017123" y="956312"/>
              </a:moveTo>
              <a:arcTo wR="1009256" hR="1009256" stAng="21419579" swAng="219699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DC449-C74F-4BAA-9077-E5C8FBCC6B9D}">
      <dsp:nvSpPr>
        <dsp:cNvPr id="0" name=""/>
        <dsp:cNvSpPr/>
      </dsp:nvSpPr>
      <dsp:spPr>
        <a:xfrm>
          <a:off x="1900972" y="1826789"/>
          <a:ext cx="776862" cy="50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3. Mål </a:t>
          </a:r>
        </a:p>
      </dsp:txBody>
      <dsp:txXfrm>
        <a:off x="1925622" y="1851439"/>
        <a:ext cx="727562" cy="455660"/>
      </dsp:txXfrm>
    </dsp:sp>
    <dsp:sp modelId="{3939C631-E6F0-4E8D-9942-9845ADE7BBFE}">
      <dsp:nvSpPr>
        <dsp:cNvPr id="0" name=""/>
        <dsp:cNvSpPr/>
      </dsp:nvSpPr>
      <dsp:spPr>
        <a:xfrm>
          <a:off x="686920" y="253507"/>
          <a:ext cx="2018513" cy="2018513"/>
        </a:xfrm>
        <a:custGeom>
          <a:avLst/>
          <a:gdLst/>
          <a:ahLst/>
          <a:cxnLst/>
          <a:rect l="0" t="0" r="0" b="0"/>
          <a:pathLst>
            <a:path>
              <a:moveTo>
                <a:pt x="1210039" y="1998339"/>
              </a:moveTo>
              <a:arcTo wR="1009256" hR="1009256" stAng="4711497" swAng="13770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D3976-E193-40DE-B17B-EC7BB30FD2F1}">
      <dsp:nvSpPr>
        <dsp:cNvPr id="0" name=""/>
        <dsp:cNvSpPr/>
      </dsp:nvSpPr>
      <dsp:spPr>
        <a:xfrm>
          <a:off x="714519" y="1826789"/>
          <a:ext cx="776862" cy="50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4. Sykepleietiltak </a:t>
          </a:r>
        </a:p>
      </dsp:txBody>
      <dsp:txXfrm>
        <a:off x="739169" y="1851439"/>
        <a:ext cx="727562" cy="455660"/>
      </dsp:txXfrm>
    </dsp:sp>
    <dsp:sp modelId="{F18CB238-6F13-43F7-97C3-6A35D5CD9C60}">
      <dsp:nvSpPr>
        <dsp:cNvPr id="0" name=""/>
        <dsp:cNvSpPr/>
      </dsp:nvSpPr>
      <dsp:spPr>
        <a:xfrm>
          <a:off x="686920" y="253507"/>
          <a:ext cx="2018513" cy="2018513"/>
        </a:xfrm>
        <a:custGeom>
          <a:avLst/>
          <a:gdLst/>
          <a:ahLst/>
          <a:cxnLst/>
          <a:rect l="0" t="0" r="0" b="0"/>
          <a:pathLst>
            <a:path>
              <a:moveTo>
                <a:pt x="168718" y="1567910"/>
              </a:moveTo>
              <a:arcTo wR="1009256" hR="1009256" stAng="8783427" swAng="219699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522BF0-3FF8-47FA-B120-BDEC1FD57A20}">
      <dsp:nvSpPr>
        <dsp:cNvPr id="0" name=""/>
        <dsp:cNvSpPr/>
      </dsp:nvSpPr>
      <dsp:spPr>
        <a:xfrm>
          <a:off x="347885" y="698406"/>
          <a:ext cx="776862" cy="50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5. Evaluering </a:t>
          </a:r>
        </a:p>
      </dsp:txBody>
      <dsp:txXfrm>
        <a:off x="372535" y="723056"/>
        <a:ext cx="727562" cy="455660"/>
      </dsp:txXfrm>
    </dsp:sp>
    <dsp:sp modelId="{92B4A517-2CBF-4789-BA8F-BECCD9B00AB2}">
      <dsp:nvSpPr>
        <dsp:cNvPr id="0" name=""/>
        <dsp:cNvSpPr/>
      </dsp:nvSpPr>
      <dsp:spPr>
        <a:xfrm>
          <a:off x="686920" y="253507"/>
          <a:ext cx="2018513" cy="2018513"/>
        </a:xfrm>
        <a:custGeom>
          <a:avLst/>
          <a:gdLst/>
          <a:ahLst/>
          <a:cxnLst/>
          <a:rect l="0" t="0" r="0" b="0"/>
          <a:pathLst>
            <a:path>
              <a:moveTo>
                <a:pt x="175791" y="440104"/>
              </a:moveTo>
              <a:arcTo wR="1009256" hR="1009256" stAng="12859690" swAng="196243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2F653-8ABA-4826-A854-AE0640F8E9AE}" type="datetimeFigureOut">
              <a:rPr lang="nb-NO" smtClean="0"/>
              <a:t>21.09.2020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6E2D4-F34C-4FD9-8CF5-AC53288AF1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6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442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9534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0488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9275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963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0409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107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6984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755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3318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44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202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6E2D4-F34C-4FD9-8CF5-AC53288AF1D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0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775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757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9607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2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771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E2D4-F34C-4FD9-8CF5-AC53288AF1D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120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1918535"/>
            <a:ext cx="6993737" cy="72173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79" y="2771159"/>
            <a:ext cx="6993737" cy="311680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her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3280598"/>
            <a:ext cx="1883364" cy="1678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nb-NO" sz="1000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Universitetet</a:t>
            </a:r>
            <a:r>
              <a:rPr lang="nb-NO" sz="1000" b="0" i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i Stavanger</a:t>
            </a:r>
            <a:endParaRPr lang="nb-NO" sz="1000" b="0" i="0" dirty="0">
              <a:solidFill>
                <a:schemeClr val="tx1">
                  <a:lumMod val="85000"/>
                  <a:lumOff val="1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280" y="3441161"/>
            <a:ext cx="1883364" cy="1678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nb-NO" sz="1000" b="1" i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uis.no</a:t>
            </a:r>
            <a:endParaRPr lang="nb-NO" sz="1000" b="1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80000" y="2714980"/>
            <a:ext cx="6993737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kapittel_bg_topp.png" descr="/Volumes/grafisk/Universitetet i Stavanger/1310 UiS erstatningsfont/Utforming/Links/kapittel_bg_top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578" cy="179160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97280" y="3098140"/>
            <a:ext cx="6993737" cy="145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latin typeface="Trebuchet MS"/>
                <a:cs typeface="Trebuchet MS"/>
              </a:defRPr>
            </a:lvl1pPr>
            <a:lvl2pPr marL="355600" indent="0">
              <a:buFontTx/>
              <a:buNone/>
              <a:defRPr sz="1000">
                <a:latin typeface="Soho Gothic Std"/>
                <a:cs typeface="Soho Gothic Std"/>
              </a:defRPr>
            </a:lvl2pPr>
            <a:lvl3pPr marL="722312" indent="0">
              <a:buFontTx/>
              <a:buNone/>
              <a:defRPr sz="1000">
                <a:latin typeface="Soho Gothic Std"/>
                <a:cs typeface="Soho Gothic Std"/>
              </a:defRPr>
            </a:lvl3pPr>
            <a:lvl4pPr marL="1169987" indent="0">
              <a:buFontTx/>
              <a:buNone/>
              <a:defRPr sz="1000">
                <a:latin typeface="Soho Gothic Std"/>
                <a:cs typeface="Soho Gothic Std"/>
              </a:defRPr>
            </a:lvl4pPr>
            <a:lvl5pPr marL="1525588" indent="0">
              <a:buFontTx/>
              <a:buNone/>
              <a:defRPr sz="1000">
                <a:latin typeface="Soho Gothic Std"/>
                <a:cs typeface="Soho Gothic Std"/>
              </a:defRPr>
            </a:lvl5pPr>
          </a:lstStyle>
          <a:p>
            <a:pPr lvl="0"/>
            <a:r>
              <a:rPr lang="nb-NO" dirty="0"/>
              <a:t>Skriv inn stilling og fakultet</a:t>
            </a:r>
          </a:p>
        </p:txBody>
      </p:sp>
      <p:sp>
        <p:nvSpPr>
          <p:cNvPr id="10" name="Plassholder for dato 4"/>
          <p:cNvSpPr>
            <a:spLocks noGrp="1"/>
          </p:cNvSpPr>
          <p:nvPr>
            <p:ph type="dt" sz="half" idx="2"/>
          </p:nvPr>
        </p:nvSpPr>
        <p:spPr>
          <a:xfrm>
            <a:off x="1115616" y="3723878"/>
            <a:ext cx="147518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0FBCF0DB-4507-401F-99F7-8827FE3BA13D}" type="datetime1">
              <a:rPr lang="nb-NO" smtClean="0"/>
              <a:t>21.09.2020</a:t>
            </a:fld>
            <a:endParaRPr lang="en-US"/>
          </a:p>
        </p:txBody>
      </p:sp>
      <p:sp>
        <p:nvSpPr>
          <p:cNvPr id="15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84407"/>
            <a:ext cx="7508108" cy="840501"/>
          </a:xfrm>
        </p:spPr>
        <p:txBody>
          <a:bodyPr/>
          <a:lstStyle>
            <a:lvl1pPr algn="l">
              <a:defRPr sz="2800" baseline="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1284559"/>
            <a:ext cx="7508108" cy="3291840"/>
          </a:xfrm>
          <a:ln w="12700" cmpd="sng">
            <a:noFill/>
          </a:ln>
          <a:effectLst/>
        </p:spPr>
        <p:txBody>
          <a:bodyPr/>
          <a:lstStyle>
            <a:lvl1pPr marL="265113" indent="-265113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1pPr>
            <a:lvl2pPr marL="539750" indent="-184150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2pPr>
            <a:lvl3pPr marL="895350" indent="-173038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3pPr>
            <a:lvl4pPr marL="1343025" indent="-173038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4pPr>
            <a:lvl5pPr marL="1700213" indent="-174625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pic>
        <p:nvPicPr>
          <p:cNvPr id="9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71" cy="38827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0000" y="991706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lassholder for dato 4"/>
          <p:cNvSpPr>
            <a:spLocks noGrp="1"/>
          </p:cNvSpPr>
          <p:nvPr>
            <p:ph type="dt" sz="half" idx="2"/>
          </p:nvPr>
        </p:nvSpPr>
        <p:spPr>
          <a:xfrm>
            <a:off x="1080000" y="4626243"/>
            <a:ext cx="147518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F2D301A-6139-4089-A968-BDD3DE3DE39C}" type="datetime1">
              <a:rPr lang="nb-NO" smtClean="0"/>
              <a:t>21.09.2020</a:t>
            </a:fld>
            <a:endParaRPr lang="en-US" dirty="0"/>
          </a:p>
        </p:txBody>
      </p:sp>
      <p:sp>
        <p:nvSpPr>
          <p:cNvPr id="11" name="Plassholder for bunntekst 5"/>
          <p:cNvSpPr>
            <a:spLocks noGrp="1"/>
          </p:cNvSpPr>
          <p:nvPr>
            <p:ph type="ftr" sz="quarter" idx="3"/>
          </p:nvPr>
        </p:nvSpPr>
        <p:spPr>
          <a:xfrm>
            <a:off x="3088584" y="4626243"/>
            <a:ext cx="3968080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79999" y="2876414"/>
            <a:ext cx="6984001" cy="575698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bg2">
                    <a:lumMod val="2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undertittel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80000" y="2775672"/>
            <a:ext cx="6984000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080001" y="1882967"/>
            <a:ext cx="6984000" cy="840501"/>
          </a:xfrm>
        </p:spPr>
        <p:txBody>
          <a:bodyPr/>
          <a:lstStyle>
            <a:lvl1pPr algn="l">
              <a:defRPr sz="2800" b="1" baseline="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pic>
        <p:nvPicPr>
          <p:cNvPr id="13" name="kapittel_bg_topp.png" descr="/Volumes/grafisk/Universitetet i Stavanger/1310 UiS erstatningsfont/Utforming/Links/kapittel_bg_top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578" cy="1791608"/>
          </a:xfrm>
          <a:prstGeom prst="rect">
            <a:avLst/>
          </a:prstGeom>
        </p:spPr>
      </p:pic>
      <p:sp>
        <p:nvSpPr>
          <p:cNvPr id="8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29200" y="1284559"/>
            <a:ext cx="3474720" cy="3291840"/>
          </a:xfrm>
        </p:spPr>
        <p:txBody>
          <a:bodyPr/>
          <a:lstStyle>
            <a:lvl1pPr marL="265113" indent="-265113">
              <a:buClr>
                <a:schemeClr val="accent1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chemeClr val="accent1"/>
              </a:buClr>
              <a:buFont typeface="Wingdings" charset="2"/>
              <a:buChar char="§"/>
              <a:defRPr sz="1400"/>
            </a:lvl2pPr>
            <a:lvl3pPr marL="895350" indent="-173038"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343025" indent="-173038">
              <a:buClr>
                <a:schemeClr val="accent1"/>
              </a:buClr>
              <a:buFont typeface="Wingdings" charset="2"/>
              <a:buChar char="§"/>
              <a:defRPr sz="1400"/>
            </a:lvl4pPr>
            <a:lvl5pPr marL="1700213" indent="-174625">
              <a:buClr>
                <a:schemeClr val="accent1"/>
              </a:buClr>
              <a:buFont typeface="Wingdings" charset="2"/>
              <a:buChar char="§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097280" y="1284558"/>
            <a:ext cx="3474720" cy="3291840"/>
          </a:xfrm>
        </p:spPr>
        <p:txBody>
          <a:bodyPr/>
          <a:lstStyle>
            <a:lvl1pPr marL="265113" indent="-265113">
              <a:buClr>
                <a:schemeClr val="accent1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chemeClr val="accent1"/>
              </a:buClr>
              <a:buFont typeface="Wingdings" charset="2"/>
              <a:buChar char="§"/>
              <a:defRPr/>
            </a:lvl2pPr>
            <a:lvl3pPr marL="895350" indent="-173038">
              <a:buClr>
                <a:schemeClr val="accent1"/>
              </a:buClr>
              <a:buFont typeface="Wingdings" charset="2"/>
              <a:buChar char="§"/>
              <a:defRPr/>
            </a:lvl3pPr>
            <a:lvl4pPr marL="1343025" indent="-173038">
              <a:buClr>
                <a:schemeClr val="accent1"/>
              </a:buClr>
              <a:buFont typeface="Wingdings" charset="2"/>
              <a:buChar char="§"/>
              <a:defRPr/>
            </a:lvl4pPr>
            <a:lvl5pPr marL="1700213" indent="-174625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pic>
        <p:nvPicPr>
          <p:cNvPr id="8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71" cy="38827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0000" y="984408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o kolonner, med under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254408"/>
            <a:ext cx="3474720" cy="4572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0640" y="1254408"/>
            <a:ext cx="3474720" cy="4572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1097280" y="1847799"/>
            <a:ext cx="3474720" cy="27432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120640" y="1847801"/>
            <a:ext cx="3474720" cy="27432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pic>
        <p:nvPicPr>
          <p:cNvPr id="10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71" cy="388274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080000" y="984408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kolonner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60000">
            <a:off x="4897494" y="1409997"/>
            <a:ext cx="3809954" cy="23830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097280" y="1284558"/>
            <a:ext cx="3474720" cy="3291840"/>
          </a:xfrm>
        </p:spPr>
        <p:txBody>
          <a:bodyPr/>
          <a:lstStyle>
            <a:lvl1pPr marL="265113" indent="-265113">
              <a:buClr>
                <a:schemeClr val="accent1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chemeClr val="accent1"/>
              </a:buClr>
              <a:buFont typeface="Wingdings" charset="2"/>
              <a:buChar char="§"/>
              <a:defRPr/>
            </a:lvl2pPr>
            <a:lvl3pPr marL="895350" indent="-173038">
              <a:buClr>
                <a:schemeClr val="accent1"/>
              </a:buClr>
              <a:buFont typeface="Wingdings" charset="2"/>
              <a:buChar char="§"/>
              <a:defRPr/>
            </a:lvl3pPr>
            <a:lvl4pPr marL="1343025" indent="-173038">
              <a:buClr>
                <a:schemeClr val="accent1"/>
              </a:buClr>
              <a:buFont typeface="Wingdings" charset="2"/>
              <a:buChar char="§"/>
              <a:defRPr/>
            </a:lvl4pPr>
            <a:lvl5pPr marL="1700213" indent="-174625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pic>
        <p:nvPicPr>
          <p:cNvPr id="8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71" cy="38827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0000" y="984408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 rot="21440467">
            <a:off x="4933225" y="1436349"/>
            <a:ext cx="3736741" cy="2303099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 rot="21600000">
            <a:off x="5044296" y="4025053"/>
            <a:ext cx="3713054" cy="169086"/>
          </a:xfrm>
        </p:spPr>
        <p:txBody>
          <a:bodyPr>
            <a:normAutofit/>
          </a:bodyPr>
          <a:lstStyle>
            <a:lvl1pPr marL="0" indent="0" algn="ctr">
              <a:buNone/>
              <a:defRPr sz="10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bildetekst</a:t>
            </a:r>
            <a:r>
              <a:rPr lang="en-US" dirty="0"/>
              <a:t> her</a:t>
            </a:r>
          </a:p>
        </p:txBody>
      </p:sp>
      <p:sp>
        <p:nvSpPr>
          <p:cNvPr id="15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185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0000" y="1266092"/>
            <a:ext cx="6333674" cy="2996941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4427016"/>
            <a:ext cx="6333674" cy="232966"/>
          </a:xfrm>
        </p:spPr>
        <p:txBody>
          <a:bodyPr>
            <a:normAutofit/>
          </a:bodyPr>
          <a:lstStyle>
            <a:lvl1pPr marL="0" indent="0" algn="ctr">
              <a:buNone/>
              <a:defRPr sz="10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bildetekst</a:t>
            </a:r>
            <a:r>
              <a:rPr lang="en-US" dirty="0"/>
              <a:t> her</a:t>
            </a:r>
          </a:p>
        </p:txBody>
      </p:sp>
      <p:pic>
        <p:nvPicPr>
          <p:cNvPr id="8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71" cy="388274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84407"/>
            <a:ext cx="7508108" cy="8405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80000" y="984408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pic>
        <p:nvPicPr>
          <p:cNvPr id="6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71" cy="388274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80000" y="984408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71" cy="3882749"/>
          </a:xfrm>
          <a:prstGeom prst="rect">
            <a:avLst/>
          </a:prstGeom>
        </p:spPr>
      </p:pic>
      <p:sp>
        <p:nvSpPr>
          <p:cNvPr id="8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84407"/>
            <a:ext cx="7508108" cy="84050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00151"/>
            <a:ext cx="7508108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Punktnivå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Punktnivå</a:t>
            </a:r>
            <a:r>
              <a:rPr lang="en-US" dirty="0"/>
              <a:t> 5</a:t>
            </a:r>
          </a:p>
        </p:txBody>
      </p:sp>
      <p:pic>
        <p:nvPicPr>
          <p:cNvPr id="1026" name="Picture 2" descr="2013UiS_nor_col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33458"/>
            <a:ext cx="822192" cy="82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dato 4"/>
          <p:cNvSpPr>
            <a:spLocks noGrp="1"/>
          </p:cNvSpPr>
          <p:nvPr>
            <p:ph type="dt" sz="half" idx="2"/>
          </p:nvPr>
        </p:nvSpPr>
        <p:spPr>
          <a:xfrm>
            <a:off x="1080000" y="4626243"/>
            <a:ext cx="147518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82F267A8-1AD8-407E-98F4-2252AE28D6D8}" type="datetime1">
              <a:rPr lang="nb-NO" smtClean="0"/>
              <a:t>21.09.2020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>
          <a:xfrm>
            <a:off x="3088584" y="4626243"/>
            <a:ext cx="3968080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4"/>
          </p:nvPr>
        </p:nvSpPr>
        <p:spPr>
          <a:xfrm>
            <a:off x="7560720" y="4626243"/>
            <a:ext cx="1090464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1B1711C-DE5F-4AF9-AF40-E37E2E9FC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7" r:id="rId7"/>
    <p:sldLayoutId id="2147483654" r:id="rId8"/>
    <p:sldLayoutId id="2147483655" r:id="rId9"/>
  </p:sldLayoutIdLst>
  <p:transition spd="slow">
    <p:fade/>
  </p:transition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rgbClr val="000000"/>
          </a:solidFill>
          <a:effectLst/>
          <a:latin typeface="Trebuchet MS"/>
          <a:ea typeface="+mj-ea"/>
          <a:cs typeface="Trebuchet MS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1pPr>
      <a:lvl2pPr marL="539750" indent="-18415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400" b="0" i="0" kern="1200" baseline="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2pPr>
      <a:lvl3pPr marL="895350" indent="-173038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4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3pPr>
      <a:lvl4pPr marL="1343025" indent="-173038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tabLst/>
        <a:defRPr sz="1400" b="0" i="0" kern="1200" baseline="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4pPr>
      <a:lvl5pPr marL="1700213" indent="-174625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4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31394" y="1588168"/>
            <a:ext cx="7701126" cy="1076165"/>
          </a:xfrm>
        </p:spPr>
        <p:txBody>
          <a:bodyPr/>
          <a:lstStyle/>
          <a:p>
            <a:pPr algn="ctr"/>
            <a:r>
              <a:rPr lang="nb-NO" sz="3200" dirty="0"/>
              <a:t>Nettleksjon 4: </a:t>
            </a:r>
            <a:r>
              <a:rPr lang="en-US" sz="3200" dirty="0" err="1"/>
              <a:t>Rammeverk</a:t>
            </a:r>
            <a:r>
              <a:rPr lang="en-US" sz="3200" dirty="0"/>
              <a:t> for </a:t>
            </a:r>
            <a:r>
              <a:rPr lang="en-US" sz="3200" dirty="0" err="1"/>
              <a:t>sykepleiedokumentasjon</a:t>
            </a:r>
            <a:endParaRPr lang="nb-NO" sz="32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64C8A48-60CC-49B9-9E13-019F79F62397}"/>
              </a:ext>
            </a:extLst>
          </p:cNvPr>
          <p:cNvSpPr txBox="1"/>
          <p:nvPr/>
        </p:nvSpPr>
        <p:spPr>
          <a:xfrm>
            <a:off x="4572000" y="3005470"/>
            <a:ext cx="38986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0" indent="-265113">
              <a:spcBef>
                <a:spcPct val="20000"/>
              </a:spcBef>
              <a:buClr>
                <a:srgbClr val="194377"/>
              </a:buClr>
              <a:buFont typeface="Wingdings" charset="2"/>
              <a:buChar char="§"/>
            </a:pPr>
            <a:r>
              <a:rPr lang="nb-NO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Problemløsende metode/sykepleieprosessen som rammeverk for dokumentasjon </a:t>
            </a:r>
          </a:p>
          <a:p>
            <a:pPr marL="265113" lvl="0" indent="-265113">
              <a:spcBef>
                <a:spcPct val="20000"/>
              </a:spcBef>
              <a:buClr>
                <a:srgbClr val="194377"/>
              </a:buClr>
              <a:buFont typeface="Wingdings" charset="2"/>
              <a:buChar char="§"/>
            </a:pPr>
            <a:r>
              <a:rPr lang="nb-NO" sz="2000" i="1" dirty="0">
                <a:solidFill>
                  <a:srgbClr val="FF0000"/>
                </a:solidFill>
              </a:rPr>
              <a:t>Steg 1: Datasamling </a:t>
            </a:r>
          </a:p>
        </p:txBody>
      </p:sp>
    </p:spTree>
    <p:extLst>
      <p:ext uri="{BB962C8B-B14F-4D97-AF65-F5344CB8AC3E}">
        <p14:creationId xmlns:p14="http://schemas.microsoft.com/office/powerpoint/2010/main" val="235316938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Kilder til data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00567" y="1025808"/>
            <a:ext cx="3950767" cy="457200"/>
          </a:xfrm>
        </p:spPr>
        <p:txBody>
          <a:bodyPr/>
          <a:lstStyle/>
          <a:p>
            <a:r>
              <a:rPr lang="nb-NO" dirty="0"/>
              <a:t>Primærkilder: </a:t>
            </a:r>
            <a:r>
              <a:rPr lang="nb-NO" dirty="0">
                <a:solidFill>
                  <a:srgbClr val="FF0000"/>
                </a:solidFill>
              </a:rPr>
              <a:t>ALLTID pasienten selv </a:t>
            </a:r>
            <a:r>
              <a:rPr lang="nb-NO" dirty="0"/>
              <a:t> 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Sekundærkilder: </a:t>
            </a:r>
            <a:r>
              <a:rPr lang="nb-NO" b="0" dirty="0">
                <a:solidFill>
                  <a:srgbClr val="FF0000"/>
                </a:solidFill>
              </a:rPr>
              <a:t>Pårørende, kollegaer, andre i helseteamet 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11608"/>
            <a:ext cx="3475037" cy="2321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/>
          <p:cNvSpPr txBox="1"/>
          <p:nvPr/>
        </p:nvSpPr>
        <p:spPr>
          <a:xfrm>
            <a:off x="1265661" y="4121252"/>
            <a:ext cx="358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Sykepleieren </a:t>
            </a:r>
            <a:r>
              <a:rPr lang="nb-NO" b="1" dirty="0"/>
              <a:t>samtaler</a:t>
            </a:r>
            <a:r>
              <a:rPr lang="nb-NO" dirty="0"/>
              <a:t> med, </a:t>
            </a:r>
            <a:r>
              <a:rPr lang="nb-NO" b="1" dirty="0"/>
              <a:t>observerer</a:t>
            </a:r>
            <a:r>
              <a:rPr lang="nb-NO" dirty="0"/>
              <a:t> og </a:t>
            </a:r>
            <a:r>
              <a:rPr lang="nb-NO" b="1" dirty="0"/>
              <a:t>undersøker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6" y="1730559"/>
            <a:ext cx="2716540" cy="214082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4389" y="3221183"/>
            <a:ext cx="2827253" cy="119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kstSylinder 12"/>
          <p:cNvSpPr txBox="1"/>
          <p:nvPr/>
        </p:nvSpPr>
        <p:spPr>
          <a:xfrm>
            <a:off x="4466492" y="4220170"/>
            <a:ext cx="447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/>
              <a:t>Sykepleier </a:t>
            </a:r>
            <a:r>
              <a:rPr lang="nb-NO" sz="1600" b="1" dirty="0"/>
              <a:t>samtaler</a:t>
            </a:r>
            <a:r>
              <a:rPr lang="nb-NO" sz="1600" dirty="0"/>
              <a:t> med, og eller </a:t>
            </a:r>
            <a:r>
              <a:rPr lang="nb-NO" sz="1600" b="1" dirty="0"/>
              <a:t>leser</a:t>
            </a:r>
            <a:r>
              <a:rPr lang="nb-NO" sz="1600" dirty="0"/>
              <a:t> journalførte data fra helsepersonell som vært involvert i pasientens pleie og behandling</a:t>
            </a:r>
          </a:p>
        </p:txBody>
      </p:sp>
    </p:spTree>
    <p:extLst>
      <p:ext uri="{BB962C8B-B14F-4D97-AF65-F5344CB8AC3E}">
        <p14:creationId xmlns:p14="http://schemas.microsoft.com/office/powerpoint/2010/main" val="189878535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Ulike typer data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81" y="3077248"/>
            <a:ext cx="2541783" cy="2115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lassholder for innhold 5"/>
          <p:cNvSpPr>
            <a:spLocks noGrp="1"/>
          </p:cNvSpPr>
          <p:nvPr>
            <p:ph sz="quarter" idx="14"/>
          </p:nvPr>
        </p:nvSpPr>
        <p:spPr>
          <a:xfrm>
            <a:off x="5130668" y="1172292"/>
            <a:ext cx="3474720" cy="2743200"/>
          </a:xfrm>
        </p:spPr>
        <p:txBody>
          <a:bodyPr/>
          <a:lstStyle/>
          <a:p>
            <a:r>
              <a:rPr lang="nb-NO" b="1" dirty="0"/>
              <a:t>Aktuelle data</a:t>
            </a:r>
            <a:r>
              <a:rPr lang="nb-NO" dirty="0"/>
              <a:t>: opplysninger om pasienten og hans situasjon </a:t>
            </a:r>
            <a:r>
              <a:rPr lang="nb-NO" i="1" dirty="0"/>
              <a:t>her og nå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/>
              <a:t>Dokumenteres i innkomstrapport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905562" y="1138255"/>
            <a:ext cx="414928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Historiske data</a:t>
            </a:r>
            <a:r>
              <a:rPr lang="nb-NO" dirty="0"/>
              <a:t>: Opplysninger som beskriver pasientens helsetilstand og funksjonsnivå slik disse var </a:t>
            </a:r>
            <a:r>
              <a:rPr lang="nb-NO" i="1" dirty="0"/>
              <a:t>før</a:t>
            </a:r>
            <a:r>
              <a:rPr lang="nb-NO" dirty="0"/>
              <a:t> den hendelsen eller situasjonen som er bakgrunn for nåværende kontakt med helsevesenet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400" dirty="0"/>
              <a:t>Dokumenteres i pasientens bakgrunnshistorie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596" y="2437992"/>
            <a:ext cx="3021971" cy="2014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Rett pil 13"/>
          <p:cNvCxnSpPr/>
          <p:nvPr/>
        </p:nvCxnSpPr>
        <p:spPr>
          <a:xfrm flipV="1">
            <a:off x="3783243" y="4118400"/>
            <a:ext cx="1846948" cy="68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kstSylinder 14"/>
          <p:cNvSpPr txBox="1"/>
          <p:nvPr/>
        </p:nvSpPr>
        <p:spPr>
          <a:xfrm>
            <a:off x="3867004" y="4522440"/>
            <a:ext cx="176318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Fortid      Nåtid</a:t>
            </a:r>
          </a:p>
        </p:txBody>
      </p:sp>
    </p:spTree>
    <p:extLst>
      <p:ext uri="{BB962C8B-B14F-4D97-AF65-F5344CB8AC3E}">
        <p14:creationId xmlns:p14="http://schemas.microsoft.com/office/powerpoint/2010/main" val="299049517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Ulike typer data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3588" y="1100632"/>
            <a:ext cx="3554009" cy="2444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lassholder for innhold 5"/>
          <p:cNvSpPr>
            <a:spLocks noGrp="1"/>
          </p:cNvSpPr>
          <p:nvPr>
            <p:ph sz="quarter" idx="14"/>
          </p:nvPr>
        </p:nvSpPr>
        <p:spPr>
          <a:xfrm>
            <a:off x="628469" y="2069223"/>
            <a:ext cx="3474720" cy="1209508"/>
          </a:xfrm>
        </p:spPr>
        <p:txBody>
          <a:bodyPr>
            <a:normAutofit fontScale="92500" lnSpcReduction="10000"/>
          </a:bodyPr>
          <a:lstStyle/>
          <a:p>
            <a:r>
              <a:rPr lang="nb-NO" b="1" dirty="0"/>
              <a:t>Objektive data:</a:t>
            </a:r>
            <a:r>
              <a:rPr lang="nb-NO" dirty="0"/>
              <a:t> de dataene sykepleieren får gjennom sine observasjoner av pasienten og fra andre enn pasienten selv (skriftlige eller muntlige)</a:t>
            </a:r>
            <a:r>
              <a:rPr lang="nb-NO" b="1" dirty="0"/>
              <a:t> 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3"/>
          </p:nvPr>
        </p:nvSpPr>
        <p:spPr>
          <a:xfrm>
            <a:off x="5257452" y="2258265"/>
            <a:ext cx="3726005" cy="1007084"/>
          </a:xfrm>
        </p:spPr>
        <p:txBody>
          <a:bodyPr/>
          <a:lstStyle/>
          <a:p>
            <a:r>
              <a:rPr lang="nb-NO" b="1" dirty="0"/>
              <a:t>Subjektive data: </a:t>
            </a:r>
            <a:r>
              <a:rPr lang="nb-NO" dirty="0"/>
              <a:t>det som pasienten selv uttrykker skriftlig eller muntlig </a:t>
            </a:r>
            <a:r>
              <a:rPr lang="nb-NO" b="1" dirty="0"/>
              <a:t> </a:t>
            </a:r>
          </a:p>
        </p:txBody>
      </p:sp>
      <p:cxnSp>
        <p:nvCxnSpPr>
          <p:cNvPr id="10" name="Rett pil 9"/>
          <p:cNvCxnSpPr/>
          <p:nvPr/>
        </p:nvCxnSpPr>
        <p:spPr>
          <a:xfrm>
            <a:off x="3008574" y="3720421"/>
            <a:ext cx="3685520" cy="139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kstSylinder 10"/>
          <p:cNvSpPr txBox="1"/>
          <p:nvPr/>
        </p:nvSpPr>
        <p:spPr>
          <a:xfrm>
            <a:off x="2237267" y="3999769"/>
            <a:ext cx="522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FF0000"/>
                </a:solidFill>
              </a:rPr>
              <a:t>Samsvar</a:t>
            </a:r>
            <a:r>
              <a:rPr lang="nb-NO" dirty="0"/>
              <a:t> mellom det pasienten sier og det sykepleieren observerer?</a:t>
            </a:r>
          </a:p>
        </p:txBody>
      </p:sp>
    </p:spTree>
    <p:extLst>
      <p:ext uri="{BB962C8B-B14F-4D97-AF65-F5344CB8AC3E}">
        <p14:creationId xmlns:p14="http://schemas.microsoft.com/office/powerpoint/2010/main" val="106544759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Tolkning av data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7281" y="1284558"/>
            <a:ext cx="4881488" cy="3580607"/>
          </a:xfrm>
        </p:spPr>
        <p:txBody>
          <a:bodyPr>
            <a:normAutofit/>
          </a:bodyPr>
          <a:lstStyle/>
          <a:p>
            <a:r>
              <a:rPr lang="nb-NO" dirty="0"/>
              <a:t>To sykepleiere kan de ha ulike oppfatninger av hva som er realitetene for en og samme pasient</a:t>
            </a:r>
          </a:p>
          <a:p>
            <a:pPr lvl="1"/>
            <a:r>
              <a:rPr lang="nb-NO" dirty="0"/>
              <a:t>Persepsjonen kan være ulik og vi kan tillegge de enkelte observasjonene ulik betydning</a:t>
            </a:r>
          </a:p>
          <a:p>
            <a:pPr lvl="2"/>
            <a:r>
              <a:rPr lang="nb-NO" dirty="0"/>
              <a:t>Sykepleierens forutsetninger er ulike (verdisyn, klinisk erfaring, teoretiske kunnskaper)</a:t>
            </a:r>
          </a:p>
          <a:p>
            <a:pPr lvl="2"/>
            <a:r>
              <a:rPr lang="nb-NO" dirty="0"/>
              <a:t>Kjennskap til pasienten</a:t>
            </a:r>
          </a:p>
          <a:p>
            <a:pPr lvl="1"/>
            <a:r>
              <a:rPr lang="nb-NO" dirty="0"/>
              <a:t>Sykepleiere må være svært bevisst tendensen til å tolke og alltid stille seg spørsmål som: </a:t>
            </a:r>
          </a:p>
          <a:p>
            <a:pPr lvl="2"/>
            <a:r>
              <a:rPr lang="nb-NO" dirty="0"/>
              <a:t>Hvordan vet jeg dette?</a:t>
            </a:r>
          </a:p>
          <a:p>
            <a:pPr lvl="2"/>
            <a:r>
              <a:rPr lang="nb-NO" dirty="0"/>
              <a:t>Tror jeg det er slik eller er det virkelig slik?</a:t>
            </a:r>
          </a:p>
          <a:p>
            <a:pPr lvl="2"/>
            <a:r>
              <a:rPr lang="nb-NO" dirty="0"/>
              <a:t>Hvilke opplysninger underbygger min tolkning og vurdering?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845" y="1071199"/>
            <a:ext cx="2857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7175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Metoder for innhenting av data</a:t>
            </a:r>
          </a:p>
        </p:txBody>
      </p:sp>
      <p:sp>
        <p:nvSpPr>
          <p:cNvPr id="10" name="Avrundet rektangel 9"/>
          <p:cNvSpPr/>
          <p:nvPr/>
        </p:nvSpPr>
        <p:spPr>
          <a:xfrm>
            <a:off x="1096963" y="1711608"/>
            <a:ext cx="3784014" cy="299999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b-NO" dirty="0"/>
              <a:t>Samtale </a:t>
            </a:r>
            <a:r>
              <a:rPr lang="nb-NO" b="0" dirty="0"/>
              <a:t>med pasient og pårørende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3"/>
          </p:nvPr>
        </p:nvSpPr>
        <p:spPr>
          <a:xfrm>
            <a:off x="5110243" y="1382071"/>
            <a:ext cx="3474720" cy="857866"/>
          </a:xfrm>
        </p:spPr>
        <p:txBody>
          <a:bodyPr/>
          <a:lstStyle/>
          <a:p>
            <a:pPr algn="ctr"/>
            <a:r>
              <a:rPr lang="nb-NO" dirty="0"/>
              <a:t>Observasjoner: </a:t>
            </a:r>
            <a:r>
              <a:rPr lang="nb-NO" b="0" dirty="0"/>
              <a:t>inspeksjon </a:t>
            </a:r>
            <a:r>
              <a:rPr lang="nb-NO" sz="1200" b="0" dirty="0"/>
              <a:t>(syn, hørsel, luktesans)</a:t>
            </a:r>
            <a:r>
              <a:rPr lang="nb-NO" b="0" dirty="0"/>
              <a:t> palpasjon </a:t>
            </a:r>
            <a:r>
              <a:rPr lang="nb-NO" sz="1200" b="0" dirty="0"/>
              <a:t>(berøring)</a:t>
            </a:r>
            <a:r>
              <a:rPr lang="nb-NO" b="0" dirty="0"/>
              <a:t>, perkusjon </a:t>
            </a:r>
            <a:r>
              <a:rPr lang="nb-NO" sz="1200" b="0" dirty="0"/>
              <a:t>(banke ved hjelp av hendene)</a:t>
            </a:r>
            <a:r>
              <a:rPr lang="nb-NO" b="0" dirty="0"/>
              <a:t>, auskultasjon </a:t>
            </a:r>
            <a:r>
              <a:rPr lang="nb-NO" sz="1200" b="0" dirty="0"/>
              <a:t>(lytte med stetoskop)</a:t>
            </a:r>
            <a:endParaRPr lang="nb-NO" sz="12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96963" y="2061104"/>
            <a:ext cx="3475037" cy="2316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lassholder for innhold 7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880977" y="2239937"/>
            <a:ext cx="3790530" cy="2137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Ellipse 8"/>
          <p:cNvSpPr/>
          <p:nvPr/>
        </p:nvSpPr>
        <p:spPr>
          <a:xfrm>
            <a:off x="1326229" y="2156867"/>
            <a:ext cx="1151725" cy="1221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/>
          <p:cNvSpPr txBox="1"/>
          <p:nvPr/>
        </p:nvSpPr>
        <p:spPr>
          <a:xfrm>
            <a:off x="1416971" y="4202052"/>
            <a:ext cx="328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Kontekstuelle faktorer</a:t>
            </a:r>
            <a:r>
              <a:rPr lang="nb-NO" sz="1400" dirty="0"/>
              <a:t>: tid, sted, relasjon, pasientens tilstand</a:t>
            </a:r>
          </a:p>
        </p:txBody>
      </p:sp>
    </p:spTree>
    <p:extLst>
      <p:ext uri="{BB962C8B-B14F-4D97-AF65-F5344CB8AC3E}">
        <p14:creationId xmlns:p14="http://schemas.microsoft.com/office/powerpoint/2010/main" val="117544162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Tilpasse datasamlingen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7280" y="1284559"/>
            <a:ext cx="4898672" cy="3291840"/>
          </a:xfrm>
        </p:spPr>
        <p:txBody>
          <a:bodyPr>
            <a:normAutofit/>
          </a:bodyPr>
          <a:lstStyle/>
          <a:p>
            <a:r>
              <a:rPr lang="nb-NO" dirty="0"/>
              <a:t>Alder: barn, voksne, eldre</a:t>
            </a:r>
          </a:p>
          <a:p>
            <a:r>
              <a:rPr lang="nb-NO" dirty="0"/>
              <a:t>Helsetilstand: akutt, kronisk, terminalt syk</a:t>
            </a:r>
          </a:p>
          <a:p>
            <a:r>
              <a:rPr lang="nb-NO" dirty="0"/>
              <a:t>Hjelpebehov: selvhjulpne (uavhengige) – hjelpetrengende (totalt avhengige) 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= </a:t>
            </a:r>
            <a:r>
              <a:rPr lang="nb-NO" dirty="0"/>
              <a:t>datasamlingen må varierer og tilpasses med hensyn til innhold, omfang, fremgangsmåte, tidspunkt og situasjon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80" y="1127156"/>
            <a:ext cx="2505713" cy="1408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24" y="527043"/>
            <a:ext cx="1642953" cy="1377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52" y="2401173"/>
            <a:ext cx="2281632" cy="128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293" y="3275996"/>
            <a:ext cx="2276707" cy="1867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423945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tilpasse datasamlingen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02042" y="959809"/>
            <a:ext cx="4019332" cy="12987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Omfattende </a:t>
            </a:r>
          </a:p>
          <a:p>
            <a:pPr marL="0" indent="0">
              <a:buNone/>
            </a:pPr>
            <a:r>
              <a:rPr lang="nb-NO" sz="1400" dirty="0"/>
              <a:t>Karakteristisk for denne situasjonen er at den fysiske tilstanden er forholdsvis stabil, men at total situasjonen er uavklart – eks 80 gammel dame innlagt for rehabilitering eller sykehjem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36" y="924908"/>
            <a:ext cx="2491333" cy="1656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86" y="2250571"/>
            <a:ext cx="2389316" cy="1738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82" y="3537745"/>
            <a:ext cx="2431914" cy="1622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/>
          <p:cNvSpPr txBox="1"/>
          <p:nvPr/>
        </p:nvSpPr>
        <p:spPr>
          <a:xfrm>
            <a:off x="1496098" y="2398336"/>
            <a:ext cx="3483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2000" dirty="0"/>
              <a:t>Avgrenset</a:t>
            </a:r>
          </a:p>
          <a:p>
            <a:r>
              <a:rPr lang="nb-NO" sz="1400" dirty="0"/>
              <a:t>For eksempel en avgrenset operasjon, med et forventet ukomplisert forløp, eller en akutt situasjon – eks ung mann som gjennomgår en kneoperasjon, hjertesans, ulykke (ABSDE prinsippene)  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2379685" y="3769935"/>
            <a:ext cx="37289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2000" dirty="0"/>
              <a:t>Fokusert</a:t>
            </a:r>
          </a:p>
          <a:p>
            <a:r>
              <a:rPr lang="nb-NO" sz="1400" dirty="0"/>
              <a:t>Konsentrerer datainnsamlingen rundt et bestemt behovsområdet -  eks ernæring, aktivitet, </a:t>
            </a:r>
            <a:r>
              <a:rPr lang="nb-NO" sz="1400" dirty="0" err="1"/>
              <a:t>osv</a:t>
            </a:r>
            <a:r>
              <a:rPr lang="nb-NO" sz="1400" dirty="0"/>
              <a:t>….</a:t>
            </a:r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78194197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Dokumentasjon av datasamling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78617" y="1284348"/>
            <a:ext cx="4333279" cy="3790223"/>
          </a:xfrm>
        </p:spPr>
        <p:txBody>
          <a:bodyPr/>
          <a:lstStyle/>
          <a:p>
            <a:r>
              <a:rPr lang="nb-NO" dirty="0"/>
              <a:t>Innsamlede data dokumenteres i pasientjournalen</a:t>
            </a:r>
          </a:p>
          <a:p>
            <a:pPr lvl="1"/>
            <a:r>
              <a:rPr lang="nb-NO" dirty="0"/>
              <a:t>På en kort og presis måte</a:t>
            </a:r>
          </a:p>
          <a:p>
            <a:pPr lvl="1"/>
            <a:r>
              <a:rPr lang="nb-NO" dirty="0"/>
              <a:t>Forkortelser skal kun benyttes om det er tydelig hva de betyr</a:t>
            </a:r>
          </a:p>
          <a:p>
            <a:pPr lvl="1"/>
            <a:r>
              <a:rPr lang="nb-NO" dirty="0"/>
              <a:t>Vesentlig at pasientens ressurser og begrensninger på de aktuelle funksjons/behovsområdene blir presentert</a:t>
            </a:r>
          </a:p>
          <a:p>
            <a:pPr lvl="1"/>
            <a:r>
              <a:rPr lang="nb-NO" dirty="0"/>
              <a:t>Det skal gjøres tydelig hva som er opplysninger basert på sykepleiers observasjoner, pasientens egne uttrykk og synspunkter, og eventuelt om opplysningene kommer fra pårørende 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154" y="1748964"/>
            <a:ext cx="3781747" cy="1985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71826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32D054E-0438-408F-A161-A22D96146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47" y="1142800"/>
            <a:ext cx="6839905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617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3B5CF1-63B9-4C4D-85A6-C7CD7DC9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076" y="2005355"/>
            <a:ext cx="7508108" cy="840501"/>
          </a:xfrm>
        </p:spPr>
        <p:txBody>
          <a:bodyPr/>
          <a:lstStyle/>
          <a:p>
            <a:r>
              <a:rPr lang="nb-NO" dirty="0"/>
              <a:t>Nettleksjon 5: Identifisering av behov for sykepleie – formulere en sykepleiediagnose</a:t>
            </a:r>
          </a:p>
        </p:txBody>
      </p:sp>
    </p:spTree>
    <p:extLst>
      <p:ext uri="{BB962C8B-B14F-4D97-AF65-F5344CB8AC3E}">
        <p14:creationId xmlns:p14="http://schemas.microsoft.com/office/powerpoint/2010/main" val="15791247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0000" y="84081"/>
            <a:ext cx="7508108" cy="840501"/>
          </a:xfrm>
        </p:spPr>
        <p:txBody>
          <a:bodyPr/>
          <a:lstStyle/>
          <a:p>
            <a:r>
              <a:rPr lang="nb-NO" dirty="0"/>
              <a:t>Problemløsende metode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96572" y="1083772"/>
            <a:ext cx="3858628" cy="3610220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Generell metode for problemløsning  - ikke spesiell for sykepleieutdanningen</a:t>
            </a:r>
          </a:p>
          <a:p>
            <a:endParaRPr lang="nb-NO" dirty="0"/>
          </a:p>
          <a:p>
            <a:r>
              <a:rPr lang="nb-NO" dirty="0"/>
              <a:t>Det </a:t>
            </a:r>
            <a:r>
              <a:rPr lang="nb-NO" b="1" dirty="0"/>
              <a:t>aktuelle faget setter rammen for hva problemløsningen skal omfatte </a:t>
            </a:r>
            <a:r>
              <a:rPr lang="nb-NO" dirty="0"/>
              <a:t>og rette seg mot</a:t>
            </a:r>
          </a:p>
          <a:p>
            <a:endParaRPr lang="nb-NO" dirty="0"/>
          </a:p>
          <a:p>
            <a:r>
              <a:rPr lang="nb-NO" dirty="0"/>
              <a:t>Benyttet av norske sykepleiere siden 1960 årene + internasjonalt</a:t>
            </a:r>
          </a:p>
          <a:p>
            <a:endParaRPr lang="nb-NO" dirty="0"/>
          </a:p>
          <a:p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</a:rPr>
              <a:t>Sykepleieprosess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13B098-2943-436D-8378-F0BF553F56EF}"/>
              </a:ext>
            </a:extLst>
          </p:cNvPr>
          <p:cNvSpPr/>
          <p:nvPr/>
        </p:nvSpPr>
        <p:spPr>
          <a:xfrm>
            <a:off x="3310270" y="1580707"/>
            <a:ext cx="1041990" cy="4536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796" y="1315608"/>
            <a:ext cx="9144000" cy="36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3881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35" y="1389050"/>
            <a:ext cx="6210869" cy="363081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Fokus for sykepleieprosessen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514633" y="1287656"/>
            <a:ext cx="7090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«…er menneskets </a:t>
            </a: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opplever og reaksjoner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 møte med helsetrusler og helsesvikt og </a:t>
            </a: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 konsekvenser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dette innebærer for pasientens ivaretakelse av sine </a:t>
            </a: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grunnleggende behov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» 									</a:t>
            </a: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(Skaug 2016:238)</a:t>
            </a:r>
          </a:p>
        </p:txBody>
      </p:sp>
      <p:graphicFrame>
        <p:nvGraphicFramePr>
          <p:cNvPr id="7" name="Plassholder for inn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644521"/>
              </p:ext>
            </p:extLst>
          </p:nvPr>
        </p:nvGraphicFramePr>
        <p:xfrm>
          <a:off x="2294306" y="3756073"/>
          <a:ext cx="4930726" cy="1214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6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50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50" b="1" dirty="0">
                          <a:solidFill>
                            <a:schemeClr val="tx1"/>
                          </a:solidFill>
                          <a:effectLst/>
                        </a:rPr>
                        <a:t>Grunnleggende behov</a:t>
                      </a:r>
                      <a:r>
                        <a:rPr lang="nb-NO" sz="105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endParaRPr lang="nb-NO" sz="105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31" marR="4143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049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Respirasjon 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Blodsirkulasjon</a:t>
                      </a:r>
                      <a:r>
                        <a:rPr lang="nb-NO" sz="1050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Temperatur 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Ernæring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Eliminasjon 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Kroppspleie</a:t>
                      </a:r>
                      <a:endParaRPr lang="nb-NO" sz="105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31" marR="4143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Aktivitet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Søvn og Hvile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Seksualitet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Sosial kontakt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Selvbilde og identitet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b="0" dirty="0">
                          <a:solidFill>
                            <a:schemeClr val="tx1"/>
                          </a:solidFill>
                          <a:effectLst/>
                        </a:rPr>
                        <a:t>….+++++</a:t>
                      </a:r>
                    </a:p>
                  </a:txBody>
                  <a:tcPr marL="41431" marR="4143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54996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Samhandling avgjørende for kvaliteten på sykepleieprosessen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7280" y="1284559"/>
            <a:ext cx="4054073" cy="3291840"/>
          </a:xfrm>
        </p:spPr>
        <p:txBody>
          <a:bodyPr>
            <a:normAutofit lnSpcReduction="10000"/>
          </a:bodyPr>
          <a:lstStyle/>
          <a:p>
            <a:endParaRPr lang="nb-NO" dirty="0"/>
          </a:p>
          <a:p>
            <a:r>
              <a:rPr lang="nb-NO" dirty="0"/>
              <a:t>Samhandling og sykepleieprosess to komplementære sider – </a:t>
            </a:r>
            <a:r>
              <a:rPr lang="nb-NO" b="1" dirty="0"/>
              <a:t>Samhandlingen og det mellommenneskelige samspillet er avgjørende for kvaliteten på sykepleieprosessen – måten vi møter pasienten på</a:t>
            </a:r>
          </a:p>
          <a:p>
            <a:pPr lvl="1"/>
            <a:r>
              <a:rPr lang="nb-NO" sz="1600" dirty="0"/>
              <a:t>Etablere og vedlikeholde en tillitsfull relasjon </a:t>
            </a:r>
          </a:p>
          <a:p>
            <a:pPr lvl="2"/>
            <a:r>
              <a:rPr lang="nb-NO" sz="1600" dirty="0"/>
              <a:t>Bygger på respekt, medvirkning, omsorg, empati og engasjement </a:t>
            </a:r>
          </a:p>
          <a:p>
            <a:pPr lvl="1"/>
            <a:endParaRPr lang="nb-NO" sz="16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06" y="2081737"/>
            <a:ext cx="3048000" cy="203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1334" y="1384394"/>
            <a:ext cx="4416251" cy="30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4843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DATASAMLING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534645"/>
            <a:ext cx="3395766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1044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1. Datasamling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7281" y="1284559"/>
            <a:ext cx="4403080" cy="3291840"/>
          </a:xfrm>
        </p:spPr>
        <p:txBody>
          <a:bodyPr>
            <a:normAutofit/>
          </a:bodyPr>
          <a:lstStyle/>
          <a:p>
            <a:r>
              <a:rPr lang="nb-NO" sz="1800" dirty="0"/>
              <a:t>En systematisk og kontinuerlig innsamling av opplysninger (data) fra og om pasienten og den situasjonen han befinner seg i </a:t>
            </a:r>
          </a:p>
          <a:p>
            <a:pPr lvl="1">
              <a:buClr>
                <a:srgbClr val="194377"/>
              </a:buClr>
            </a:pPr>
            <a:r>
              <a:rPr lang="nb-NO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Kartlegge pasientens behov for sykepleie</a:t>
            </a:r>
          </a:p>
          <a:p>
            <a:pPr lvl="1">
              <a:buClr>
                <a:srgbClr val="194377"/>
              </a:buClr>
            </a:pPr>
            <a:r>
              <a:rPr lang="nb-NO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Utgjør fundamentet for problemløsningen og svært avgjørende for resultatet </a:t>
            </a:r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/>
              <a:t>Krav til data: de skal være </a:t>
            </a:r>
            <a:r>
              <a:rPr lang="nb-NO" sz="1800" b="1" dirty="0"/>
              <a:t>relevante, nødvendige</a:t>
            </a:r>
            <a:r>
              <a:rPr lang="nb-NO" sz="1800" dirty="0"/>
              <a:t>, </a:t>
            </a:r>
            <a:r>
              <a:rPr lang="nb-NO" sz="1800" b="1" dirty="0"/>
              <a:t>tilstrekkelige</a:t>
            </a:r>
            <a:r>
              <a:rPr lang="nb-NO" sz="1800" dirty="0"/>
              <a:t> og </a:t>
            </a:r>
            <a:r>
              <a:rPr lang="nb-NO" sz="1800" b="1" dirty="0"/>
              <a:t>gyldige 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068" y="1898812"/>
            <a:ext cx="2414319" cy="184394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14066400"/>
              </p:ext>
            </p:extLst>
          </p:nvPr>
        </p:nvGraphicFramePr>
        <p:xfrm>
          <a:off x="5702051" y="1560102"/>
          <a:ext cx="3392354" cy="2366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5946945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Relevante data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7281" y="1284559"/>
            <a:ext cx="4675306" cy="3291840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Innebærer at de er i samsvar med sykepleiefagets fokus og funksjoner</a:t>
            </a:r>
          </a:p>
          <a:p>
            <a:pPr lvl="1">
              <a:buClr>
                <a:srgbClr val="194377"/>
              </a:buClr>
            </a:pPr>
            <a:r>
              <a:rPr lang="nb-NO" dirty="0">
                <a:solidFill>
                  <a:prstClr val="black">
                    <a:lumMod val="85000"/>
                    <a:lumOff val="15000"/>
                  </a:prstClr>
                </a:solidFill>
              </a:rPr>
              <a:t>Sykepleieteorier - faglig retning for datasamling i sykepleie</a:t>
            </a:r>
          </a:p>
          <a:p>
            <a:pPr lvl="1">
              <a:buClr>
                <a:srgbClr val="194377"/>
              </a:buClr>
            </a:pPr>
            <a:r>
              <a:rPr lang="nb-NO" dirty="0">
                <a:solidFill>
                  <a:prstClr val="black">
                    <a:lumMod val="85000"/>
                    <a:lumOff val="15000"/>
                  </a:prstClr>
                </a:solidFill>
              </a:rPr>
              <a:t>Retningslinjer, eller maler for datainnsamling kan være til hjelp, særlig for nybegynnere</a:t>
            </a:r>
          </a:p>
          <a:p>
            <a:pPr lvl="1">
              <a:buClr>
                <a:srgbClr val="194377"/>
              </a:buClr>
              <a:buFont typeface="Wingdings" panose="05000000000000000000" pitchFamily="2" charset="2"/>
              <a:buChar char="Ø"/>
            </a:pPr>
            <a:endParaRPr lang="nb-NO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1">
              <a:buClr>
                <a:srgbClr val="194377"/>
              </a:buClr>
              <a:buFont typeface="Wingdings" panose="05000000000000000000" pitchFamily="2" charset="2"/>
              <a:buChar char="Ø"/>
            </a:pPr>
            <a:r>
              <a:rPr lang="nb-NO" dirty="0">
                <a:solidFill>
                  <a:prstClr val="black">
                    <a:lumMod val="85000"/>
                    <a:lumOff val="15000"/>
                  </a:prstClr>
                </a:solidFill>
              </a:rPr>
              <a:t>Studier viser at strukturerte datainnsamlingsverktøy bedrer kvaliteten på pasientvurderingen </a:t>
            </a:r>
          </a:p>
          <a:p>
            <a:pPr marL="355600" lvl="1" indent="0">
              <a:buClr>
                <a:srgbClr val="194377"/>
              </a:buClr>
              <a:buNone/>
            </a:pPr>
            <a:r>
              <a:rPr lang="nb-NO" dirty="0">
                <a:solidFill>
                  <a:prstClr val="black">
                    <a:lumMod val="85000"/>
                    <a:lumOff val="15000"/>
                  </a:prstClr>
                </a:solidFill>
              </a:rPr>
              <a:t>			         </a:t>
            </a:r>
            <a:r>
              <a:rPr lang="nb-NO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nb-NO" sz="11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Munroe</a:t>
            </a:r>
            <a:r>
              <a:rPr lang="nb-NO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et al 2013)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Har utgangspunkt i pasienten og den aktuelle situasjonen</a:t>
            </a:r>
          </a:p>
          <a:p>
            <a:pPr lvl="1"/>
            <a:r>
              <a:rPr lang="nb-NO" dirty="0"/>
              <a:t>Sentralt å kartlegge pasientens egne ressurser, opplevelser, reaksjoner og erfaringer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938" y="3011789"/>
            <a:ext cx="2601987" cy="1897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38" y="904792"/>
            <a:ext cx="2925993" cy="2025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411474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Nødvendige og tilstrekkelige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7280" y="1284559"/>
            <a:ext cx="4675306" cy="3291840"/>
          </a:xfrm>
        </p:spPr>
        <p:txBody>
          <a:bodyPr/>
          <a:lstStyle/>
          <a:p>
            <a:r>
              <a:rPr lang="nb-NO" dirty="0"/>
              <a:t>Kan være en balansegang</a:t>
            </a:r>
          </a:p>
          <a:p>
            <a:pPr lvl="1"/>
            <a:r>
              <a:rPr lang="nb-NO" dirty="0"/>
              <a:t>En skal ikke innhente flere opplysninger enn det som er nødvendig for å vurdere behov for sykepleie og hva som skal gjøres i den aktuelle situasjonen.</a:t>
            </a:r>
          </a:p>
          <a:p>
            <a:pPr lvl="1"/>
            <a:r>
              <a:rPr lang="nb-NO" dirty="0"/>
              <a:t>Men, en må samtidig innhente tilstrekkelige data (nok opplysninger) til å sikre grunnlaget for god sykepleie</a:t>
            </a:r>
          </a:p>
          <a:p>
            <a:endParaRPr lang="nb-NO" dirty="0"/>
          </a:p>
          <a:p>
            <a:r>
              <a:rPr lang="nb-NO" dirty="0"/>
              <a:t>Ofte er opplysningene(data) personlige</a:t>
            </a:r>
          </a:p>
          <a:p>
            <a:pPr lvl="1"/>
            <a:r>
              <a:rPr lang="nb-NO" dirty="0"/>
              <a:t>Skal vise forsiktighet med tanke på hva en søker av data</a:t>
            </a:r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533" y="1810263"/>
            <a:ext cx="2306650" cy="2445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787845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Gyldige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7280" y="1284558"/>
            <a:ext cx="7794720" cy="3481841"/>
          </a:xfrm>
        </p:spPr>
        <p:txBody>
          <a:bodyPr>
            <a:normAutofit lnSpcReduction="10000"/>
          </a:bodyPr>
          <a:lstStyle/>
          <a:p>
            <a:r>
              <a:rPr lang="nb-NO" dirty="0"/>
              <a:t>Sanne og holdbare</a:t>
            </a:r>
          </a:p>
          <a:p>
            <a:pPr lvl="1"/>
            <a:r>
              <a:rPr lang="nb-NO" sz="2000" dirty="0"/>
              <a:t>En forutsetning for å kunne hjelpe pasienten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Tilstrebe presise data </a:t>
            </a:r>
          </a:p>
          <a:p>
            <a:pPr lvl="1"/>
            <a:r>
              <a:rPr lang="nb-NO" sz="1800" dirty="0"/>
              <a:t>Jo mer presise data en har om pasienten, hans forventninger, ønsker, ressurser og begrensninger, desto større er sjansen for at problemløsningen vil foregå på pasientens premisser og lykkes </a:t>
            </a:r>
          </a:p>
          <a:p>
            <a:pPr lvl="1"/>
            <a:r>
              <a:rPr lang="nb-NO" sz="1800" dirty="0"/>
              <a:t>Mindre rom for feiltolkninger</a:t>
            </a:r>
          </a:p>
          <a:p>
            <a:pPr marL="355600" lvl="1" indent="0">
              <a:buNone/>
            </a:pPr>
            <a:endParaRPr lang="nb-NO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800" dirty="0"/>
              <a:t> Mangelfulle opplysninger kan gi dårlig grunnlag for sykepleierens vurderinger og øker faren for at en tar feil beslutninger. </a:t>
            </a:r>
          </a:p>
          <a:p>
            <a:pPr marL="355600" lvl="1" indent="0">
              <a:buNone/>
            </a:pP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738131771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iS_Theme_no_NY">
  <a:themeElements>
    <a:clrScheme name="UiS 2013">
      <a:dk1>
        <a:sysClr val="windowText" lastClr="000000"/>
      </a:dk1>
      <a:lt1>
        <a:sysClr val="window" lastClr="FFFFFF"/>
      </a:lt1>
      <a:dk2>
        <a:srgbClr val="194377"/>
      </a:dk2>
      <a:lt2>
        <a:srgbClr val="E4E9EF"/>
      </a:lt2>
      <a:accent1>
        <a:srgbClr val="194377"/>
      </a:accent1>
      <a:accent2>
        <a:srgbClr val="EE4A9A"/>
      </a:accent2>
      <a:accent3>
        <a:srgbClr val="319BD1"/>
      </a:accent3>
      <a:accent4>
        <a:srgbClr val="F47B1F"/>
      </a:accent4>
      <a:accent5>
        <a:srgbClr val="92AA33"/>
      </a:accent5>
      <a:accent6>
        <a:srgbClr val="826B64"/>
      </a:accent6>
      <a:hlink>
        <a:srgbClr val="319BD1"/>
      </a:hlink>
      <a:folHlink>
        <a:srgbClr val="B2B2B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S_Theme" id="{C649B923-D89C-4EC8-A087-938624989872}" vid="{71D490ED-B28B-4BEE-B759-BDDDAD98ECC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UiS_Theme_no_NY</Template>
  <TotalTime>18530</TotalTime>
  <Words>949</Words>
  <Application>Microsoft Office PowerPoint</Application>
  <PresentationFormat>Skjermfremvisning (16:9)</PresentationFormat>
  <Paragraphs>137</Paragraphs>
  <Slides>19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Arial</vt:lpstr>
      <vt:lpstr>Calibri</vt:lpstr>
      <vt:lpstr>Courier New</vt:lpstr>
      <vt:lpstr>Soho Gothic Std</vt:lpstr>
      <vt:lpstr>Trebuchet MS</vt:lpstr>
      <vt:lpstr>Wingdings</vt:lpstr>
      <vt:lpstr>UiS_Theme_no_NY</vt:lpstr>
      <vt:lpstr>Nettleksjon 4: Rammeverk for sykepleiedokumentasjon</vt:lpstr>
      <vt:lpstr>Problemløsende metode </vt:lpstr>
      <vt:lpstr>Fokus for sykepleieprosessen</vt:lpstr>
      <vt:lpstr>Samhandling avgjørende for kvaliteten på sykepleieprosessen</vt:lpstr>
      <vt:lpstr>DATASAMLING </vt:lpstr>
      <vt:lpstr>1. Datasamling </vt:lpstr>
      <vt:lpstr>Relevante data </vt:lpstr>
      <vt:lpstr>Nødvendige og tilstrekkelige</vt:lpstr>
      <vt:lpstr>Gyldige </vt:lpstr>
      <vt:lpstr>Kilder til data</vt:lpstr>
      <vt:lpstr>Ulike typer data</vt:lpstr>
      <vt:lpstr>Ulike typer data </vt:lpstr>
      <vt:lpstr>Tolkning av data </vt:lpstr>
      <vt:lpstr>Metoder for innhenting av data</vt:lpstr>
      <vt:lpstr>Tilpasse datasamlingen</vt:lpstr>
      <vt:lpstr>Å tilpasse datasamlingen</vt:lpstr>
      <vt:lpstr>Dokumentasjon av datasamling</vt:lpstr>
      <vt:lpstr>PowerPoint-presentasjon</vt:lpstr>
      <vt:lpstr>Nettleksjon 5: Identifisering av behov for sykepleie – formulere en sykepleiediagnose</vt:lpstr>
    </vt:vector>
  </TitlesOfParts>
  <Company>Universitetet i Stavanger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Aslaug Mikkelsen</dc:creator>
  <cp:lastModifiedBy>Kristin Alstveit Laugaland</cp:lastModifiedBy>
  <cp:revision>304</cp:revision>
  <cp:lastPrinted>2020-09-21T08:43:51Z</cp:lastPrinted>
  <dcterms:created xsi:type="dcterms:W3CDTF">2017-03-01T09:51:12Z</dcterms:created>
  <dcterms:modified xsi:type="dcterms:W3CDTF">2020-09-21T10:06:09Z</dcterms:modified>
  <cp:contentStatus/>
</cp:coreProperties>
</file>